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1" r:id="rId4"/>
    <p:sldId id="262" r:id="rId5"/>
    <p:sldId id="263" r:id="rId6"/>
    <p:sldId id="265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3537" autoAdjust="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es-ES" noProof="0" dirty="0" err="1"/>
            <a:t>Which</a:t>
          </a:r>
          <a:r>
            <a:rPr lang="es-ES" baseline="0" noProof="0" dirty="0"/>
            <a:t> of </a:t>
          </a:r>
          <a:r>
            <a:rPr lang="es-ES" baseline="0" noProof="0" dirty="0" err="1"/>
            <a:t>the</a:t>
          </a:r>
          <a:r>
            <a:rPr lang="es-ES" baseline="0" noProof="0" dirty="0"/>
            <a:t> online </a:t>
          </a:r>
          <a:r>
            <a:rPr lang="es-ES" baseline="0" noProof="0" dirty="0" err="1"/>
            <a:t>ads</a:t>
          </a:r>
          <a:r>
            <a:rPr lang="es-ES" baseline="0" noProof="0" dirty="0"/>
            <a:t> are </a:t>
          </a:r>
          <a:r>
            <a:rPr lang="es-ES" baseline="0" noProof="0" dirty="0" err="1"/>
            <a:t>the</a:t>
          </a:r>
          <a:r>
            <a:rPr lang="es-ES" baseline="0" noProof="0" dirty="0"/>
            <a:t> </a:t>
          </a:r>
          <a:r>
            <a:rPr lang="es-ES" baseline="0" noProof="0" dirty="0" err="1"/>
            <a:t>most</a:t>
          </a:r>
          <a:r>
            <a:rPr lang="es-ES" baseline="0" noProof="0" dirty="0"/>
            <a:t> </a:t>
          </a:r>
          <a:r>
            <a:rPr lang="es-ES" baseline="0" noProof="0" dirty="0" err="1"/>
            <a:t>annoying</a:t>
          </a:r>
          <a:r>
            <a:rPr lang="es-ES" baseline="0" noProof="0" dirty="0"/>
            <a:t>?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es-ES" noProof="0" dirty="0"/>
        </a:p>
      </dgm: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es-ES" noProof="0" dirty="0"/>
        </a:p>
      </dgm:t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es-ES" noProof="0" dirty="0" err="1"/>
            <a:t>How</a:t>
          </a:r>
          <a:r>
            <a:rPr lang="es-ES" baseline="0" noProof="0" dirty="0"/>
            <a:t> </a:t>
          </a:r>
          <a:r>
            <a:rPr lang="es-ES" baseline="0" noProof="0" dirty="0" err="1"/>
            <a:t>often</a:t>
          </a:r>
          <a:r>
            <a:rPr lang="es-ES" baseline="0" noProof="0" dirty="0"/>
            <a:t> do </a:t>
          </a:r>
          <a:r>
            <a:rPr lang="es-ES" baseline="0" noProof="0" dirty="0" err="1"/>
            <a:t>you</a:t>
          </a:r>
          <a:r>
            <a:rPr lang="es-ES" baseline="0" noProof="0" dirty="0"/>
            <a:t> </a:t>
          </a:r>
          <a:r>
            <a:rPr lang="es-ES" baseline="0" noProof="0" dirty="0" err="1"/>
            <a:t>click</a:t>
          </a:r>
          <a:r>
            <a:rPr lang="es-ES" baseline="0" noProof="0" dirty="0"/>
            <a:t> </a:t>
          </a:r>
          <a:r>
            <a:rPr lang="es-ES" baseline="0" noProof="0" dirty="0" err="1"/>
            <a:t>an</a:t>
          </a:r>
          <a:r>
            <a:rPr lang="es-ES" baseline="0" noProof="0" dirty="0"/>
            <a:t> online ad </a:t>
          </a:r>
          <a:r>
            <a:rPr lang="es-ES" baseline="0" noProof="0" dirty="0" err="1"/>
            <a:t>or</a:t>
          </a:r>
          <a:r>
            <a:rPr lang="es-ES" baseline="0" noProof="0" dirty="0"/>
            <a:t> </a:t>
          </a:r>
          <a:r>
            <a:rPr lang="es-ES" baseline="0" noProof="0" dirty="0" err="1"/>
            <a:t>react</a:t>
          </a:r>
          <a:r>
            <a:rPr lang="es-ES" baseline="0" noProof="0" dirty="0"/>
            <a:t> to </a:t>
          </a:r>
          <a:r>
            <a:rPr lang="es-ES" baseline="0" noProof="0" dirty="0" err="1"/>
            <a:t>an</a:t>
          </a:r>
          <a:r>
            <a:rPr lang="es-ES" baseline="0" noProof="0" dirty="0"/>
            <a:t> ad (</a:t>
          </a:r>
          <a:r>
            <a:rPr lang="es-ES" baseline="0" noProof="0" dirty="0" err="1"/>
            <a:t>eg</a:t>
          </a:r>
          <a:r>
            <a:rPr lang="es-ES" baseline="0" noProof="0" dirty="0"/>
            <a:t>. a </a:t>
          </a:r>
          <a:r>
            <a:rPr lang="es-ES" baseline="0" noProof="0" dirty="0" err="1"/>
            <a:t>product</a:t>
          </a:r>
          <a:r>
            <a:rPr lang="es-ES" baseline="0" noProof="0" dirty="0"/>
            <a:t> </a:t>
          </a:r>
          <a:r>
            <a:rPr lang="es-ES" baseline="0" noProof="0" dirty="0" err="1"/>
            <a:t>you</a:t>
          </a:r>
          <a:r>
            <a:rPr lang="es-ES" baseline="0" noProof="0" dirty="0"/>
            <a:t> </a:t>
          </a:r>
          <a:r>
            <a:rPr lang="es-ES" baseline="0" noProof="0" dirty="0" err="1"/>
            <a:t>see</a:t>
          </a:r>
          <a:r>
            <a:rPr lang="es-ES" baseline="0" noProof="0" dirty="0"/>
            <a:t> </a:t>
          </a:r>
          <a:r>
            <a:rPr lang="es-ES" baseline="0" noProof="0" dirty="0" err="1"/>
            <a:t>on</a:t>
          </a:r>
          <a:r>
            <a:rPr lang="es-ES" baseline="0" noProof="0" dirty="0"/>
            <a:t> Facebook)?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es-ES" noProof="0" dirty="0"/>
        </a:p>
      </dgm: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es-ES" noProof="0" dirty="0"/>
        </a:p>
      </dgm:t>
    </dgm:pt>
    <dgm:pt modelId="{A8B05E70-CCF1-4080-8EEE-6873C9D4B630}">
      <dgm:prSet phldrT="[Text]"/>
      <dgm:spPr/>
      <dgm:t>
        <a:bodyPr rtlCol="0"/>
        <a:lstStyle/>
        <a:p>
          <a:pPr rtl="0"/>
          <a:r>
            <a:rPr lang="es-ES" noProof="0" dirty="0" err="1"/>
            <a:t>What</a:t>
          </a:r>
          <a:r>
            <a:rPr lang="es-ES" baseline="0" noProof="0" dirty="0"/>
            <a:t> </a:t>
          </a:r>
          <a:r>
            <a:rPr lang="es-ES" baseline="0" noProof="0" dirty="0" err="1"/>
            <a:t>type</a:t>
          </a:r>
          <a:r>
            <a:rPr lang="es-ES" baseline="0" noProof="0" dirty="0"/>
            <a:t> of online marketing </a:t>
          </a:r>
          <a:r>
            <a:rPr lang="es-ES" baseline="0" noProof="0" dirty="0" err="1"/>
            <a:t>is</a:t>
          </a:r>
          <a:r>
            <a:rPr lang="es-ES" baseline="0" noProof="0" dirty="0"/>
            <a:t> </a:t>
          </a:r>
          <a:r>
            <a:rPr lang="es-ES" baseline="0" noProof="0" dirty="0" err="1"/>
            <a:t>the</a:t>
          </a:r>
          <a:r>
            <a:rPr lang="es-ES" baseline="0" noProof="0" dirty="0"/>
            <a:t> </a:t>
          </a:r>
          <a:r>
            <a:rPr lang="es-ES" baseline="0" noProof="0" dirty="0" err="1"/>
            <a:t>least</a:t>
          </a:r>
          <a:r>
            <a:rPr lang="es-ES" baseline="0" noProof="0" dirty="0"/>
            <a:t> </a:t>
          </a:r>
          <a:r>
            <a:rPr lang="es-ES" baseline="0" noProof="0" dirty="0" err="1"/>
            <a:t>intrusive</a:t>
          </a:r>
          <a:r>
            <a:rPr lang="es-ES" baseline="0" noProof="0" dirty="0"/>
            <a:t>?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1D1F3D3-0002-4131-9F84-22FBF8692DA9}" type="parTrans" cxnId="{B8B909D0-D4F6-48D4-81DA-A58F34AE3646}">
      <dgm:prSet/>
      <dgm:spPr/>
      <dgm:t>
        <a:bodyPr rtlCol="0"/>
        <a:lstStyle/>
        <a:p>
          <a:pPr rtl="0"/>
          <a:endParaRPr lang="es-ES" noProof="0" dirty="0"/>
        </a:p>
      </dgm:t>
    </dgm:pt>
    <dgm:pt modelId="{B6438016-7365-4FC0-A372-D90585B4B6EE}" type="sibTrans" cxnId="{B8B909D0-D4F6-48D4-81DA-A58F34AE3646}">
      <dgm:prSet/>
      <dgm:spPr/>
      <dgm:t>
        <a:bodyPr rtlCol="0"/>
        <a:lstStyle/>
        <a:p>
          <a:pPr rtl="0"/>
          <a:endParaRPr lang="es-ES" noProof="0" dirty="0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2812" y="1486301"/>
          <a:ext cx="3426990" cy="13707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 err="1"/>
            <a:t>Which</a:t>
          </a:r>
          <a:r>
            <a:rPr lang="es-ES" sz="1800" kern="1200" baseline="0" noProof="0" dirty="0"/>
            <a:t> of </a:t>
          </a:r>
          <a:r>
            <a:rPr lang="es-ES" sz="1800" kern="1200" baseline="0" noProof="0" dirty="0" err="1"/>
            <a:t>the</a:t>
          </a:r>
          <a:r>
            <a:rPr lang="es-ES" sz="1800" kern="1200" baseline="0" noProof="0" dirty="0"/>
            <a:t> online </a:t>
          </a:r>
          <a:r>
            <a:rPr lang="es-ES" sz="1800" kern="1200" baseline="0" noProof="0" dirty="0" err="1"/>
            <a:t>ads</a:t>
          </a:r>
          <a:r>
            <a:rPr lang="es-ES" sz="1800" kern="1200" baseline="0" noProof="0" dirty="0"/>
            <a:t> are </a:t>
          </a:r>
          <a:r>
            <a:rPr lang="es-ES" sz="1800" kern="1200" baseline="0" noProof="0" dirty="0" err="1"/>
            <a:t>the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most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annoying</a:t>
          </a:r>
          <a:r>
            <a:rPr lang="es-ES" sz="1800" kern="1200" baseline="0" noProof="0" dirty="0"/>
            <a:t>?</a:t>
          </a:r>
          <a:endParaRPr lang="es-ES" sz="1800" kern="1200" noProof="0" dirty="0"/>
        </a:p>
      </dsp:txBody>
      <dsp:txXfrm>
        <a:off x="688210" y="1486301"/>
        <a:ext cx="2056194" cy="1370796"/>
      </dsp:txXfrm>
    </dsp:sp>
    <dsp:sp modelId="{919A589F-F74A-40C3-BE88-AB8730BCAB04}">
      <dsp:nvSpPr>
        <dsp:cNvPr id="0" name=""/>
        <dsp:cNvSpPr/>
      </dsp:nvSpPr>
      <dsp:spPr>
        <a:xfrm>
          <a:off x="3087104" y="1486301"/>
          <a:ext cx="3426990" cy="13707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 err="1"/>
            <a:t>How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often</a:t>
          </a:r>
          <a:r>
            <a:rPr lang="es-ES" sz="1800" kern="1200" baseline="0" noProof="0" dirty="0"/>
            <a:t> do </a:t>
          </a:r>
          <a:r>
            <a:rPr lang="es-ES" sz="1800" kern="1200" baseline="0" noProof="0" dirty="0" err="1"/>
            <a:t>you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click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an</a:t>
          </a:r>
          <a:r>
            <a:rPr lang="es-ES" sz="1800" kern="1200" baseline="0" noProof="0" dirty="0"/>
            <a:t> online ad </a:t>
          </a:r>
          <a:r>
            <a:rPr lang="es-ES" sz="1800" kern="1200" baseline="0" noProof="0" dirty="0" err="1"/>
            <a:t>or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react</a:t>
          </a:r>
          <a:r>
            <a:rPr lang="es-ES" sz="1800" kern="1200" baseline="0" noProof="0" dirty="0"/>
            <a:t> to </a:t>
          </a:r>
          <a:r>
            <a:rPr lang="es-ES" sz="1800" kern="1200" baseline="0" noProof="0" dirty="0" err="1"/>
            <a:t>an</a:t>
          </a:r>
          <a:r>
            <a:rPr lang="es-ES" sz="1800" kern="1200" baseline="0" noProof="0" dirty="0"/>
            <a:t> ad (</a:t>
          </a:r>
          <a:r>
            <a:rPr lang="es-ES" sz="1800" kern="1200" baseline="0" noProof="0" dirty="0" err="1"/>
            <a:t>eg</a:t>
          </a:r>
          <a:r>
            <a:rPr lang="es-ES" sz="1800" kern="1200" baseline="0" noProof="0" dirty="0"/>
            <a:t>. a </a:t>
          </a:r>
          <a:r>
            <a:rPr lang="es-ES" sz="1800" kern="1200" baseline="0" noProof="0" dirty="0" err="1"/>
            <a:t>product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you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see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on</a:t>
          </a:r>
          <a:r>
            <a:rPr lang="es-ES" sz="1800" kern="1200" baseline="0" noProof="0" dirty="0"/>
            <a:t> Facebook)?</a:t>
          </a:r>
          <a:endParaRPr lang="es-ES" sz="1800" kern="1200" noProof="0" dirty="0"/>
        </a:p>
      </dsp:txBody>
      <dsp:txXfrm>
        <a:off x="3772502" y="1486301"/>
        <a:ext cx="2056194" cy="1370796"/>
      </dsp:txXfrm>
    </dsp:sp>
    <dsp:sp modelId="{268F2328-4548-422B-9C65-80797E16B241}">
      <dsp:nvSpPr>
        <dsp:cNvPr id="0" name=""/>
        <dsp:cNvSpPr/>
      </dsp:nvSpPr>
      <dsp:spPr>
        <a:xfrm>
          <a:off x="6171396" y="1486301"/>
          <a:ext cx="3426990" cy="13707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 err="1"/>
            <a:t>What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type</a:t>
          </a:r>
          <a:r>
            <a:rPr lang="es-ES" sz="1800" kern="1200" baseline="0" noProof="0" dirty="0"/>
            <a:t> of online marketing </a:t>
          </a:r>
          <a:r>
            <a:rPr lang="es-ES" sz="1800" kern="1200" baseline="0" noProof="0" dirty="0" err="1"/>
            <a:t>is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the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least</a:t>
          </a:r>
          <a:r>
            <a:rPr lang="es-ES" sz="1800" kern="1200" baseline="0" noProof="0" dirty="0"/>
            <a:t> </a:t>
          </a:r>
          <a:r>
            <a:rPr lang="es-ES" sz="1800" kern="1200" baseline="0" noProof="0" dirty="0" err="1"/>
            <a:t>intrusive</a:t>
          </a:r>
          <a:r>
            <a:rPr lang="es-ES" sz="1800" kern="1200" baseline="0" noProof="0" dirty="0"/>
            <a:t>?</a:t>
          </a:r>
          <a:endParaRPr lang="es-ES" sz="1800" kern="1200" noProof="0" dirty="0"/>
        </a:p>
      </dsp:txBody>
      <dsp:txXfrm>
        <a:off x="6856794" y="1486301"/>
        <a:ext cx="2056194" cy="1370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8F340-2088-44BB-8ED7-3D8CA093D8CF}" type="datetime1">
              <a:rPr lang="es-ES" smtClean="0"/>
              <a:t>28/4/20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097521-A99F-4338-BA65-8121DD1D8F63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i="1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56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13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005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80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883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36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953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s-ES" sz="1800" noProof="0" dirty="0"/>
          </a:p>
        </p:txBody>
      </p:sp>
      <p:sp>
        <p:nvSpPr>
          <p:cNvPr id="7" name="Forma libre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8" name="Forma libre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3C4C5-1A91-4DD5-876D-7FD06AD5DCDF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12" name="Rectángu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8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texto 3"/>
          <p:cNvSpPr>
            <a:spLocks noGrp="1"/>
          </p:cNvSpPr>
          <p:nvPr>
            <p:ph type="body" sz="half" idx="14" hasCustomPrompt="1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1DCB1-EDC2-4F46-9464-E3A266B120DF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7A7A6C-D0B2-4914-965E-06ACC5F99020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0A580-6A6D-4606-A8C1-2EDABCAC7FFA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70C18-3C4E-4264-B3DE-9642F27A7121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800" noProof="0" dirty="0"/>
          </a:p>
        </p:txBody>
      </p:sp>
      <p:sp>
        <p:nvSpPr>
          <p:cNvPr id="11" name="Forma libre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12" name="Forma libre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800" noProof="0" dirty="0"/>
          </a:p>
        </p:txBody>
      </p:sp>
      <p:sp>
        <p:nvSpPr>
          <p:cNvPr id="8" name="Forma libre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9" name="Forma lib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10" name="Forma lib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14489-3716-4F2B-9EA3-68264DA40C3B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49DA12-7EA2-4F24-BBA4-DC3176F3C47D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45CB-24BB-47BC-B049-FE8587516479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227ED3-0CC8-42FA-BA49-1120E1EE5049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9F5478-835E-4E07-86D2-2B2850CB71F4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85EBF0-18CA-49C8-8074-1D88E0872D45}" type="datetime1">
              <a:rPr lang="es-ES" noProof="0" smtClean="0"/>
              <a:t>28/4/20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commons-images.com/clipboard/advertising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1K78PyWDc?feature=oembed" TargetMode="Externa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medium.com/enrique-dans/advertising-as-a-torture-605ced81c9c4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zaborack.deviantart.com/art/Coca-Cola-Advertisement-Refresh-Yourself-2854384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Advertising_media_selec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lol/2017/11/17/quanto-conosci-slogan-aziend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5701" y="868680"/>
            <a:ext cx="5120640" cy="2560320"/>
          </a:xfrm>
        </p:spPr>
        <p:txBody>
          <a:bodyPr rtlCol="0"/>
          <a:lstStyle/>
          <a:p>
            <a:pPr rtl="0"/>
            <a:r>
              <a:rPr lang="es-ES" dirty="0"/>
              <a:t>ADVERTISING</a:t>
            </a:r>
          </a:p>
        </p:txBody>
      </p:sp>
      <p:pic>
        <p:nvPicPr>
          <p:cNvPr id="5" name="Marcador de posición de imagen 4" descr="Calle de una ciudad con desenfoque de movimiento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701" y="3594100"/>
            <a:ext cx="5120640" cy="160020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so </a:t>
            </a:r>
            <a:r>
              <a:rPr lang="es-ES" dirty="0" err="1"/>
              <a:t>impotant</a:t>
            </a:r>
            <a:r>
              <a:rPr lang="es-ES" dirty="0"/>
              <a:t>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?</a:t>
            </a:r>
          </a:p>
          <a:p>
            <a:pPr rtl="0"/>
            <a:endParaRPr lang="es-ES" dirty="0"/>
          </a:p>
          <a:p>
            <a:pPr algn="r" rtl="0"/>
            <a:endParaRPr lang="es-ES" sz="1000" dirty="0"/>
          </a:p>
          <a:p>
            <a:pPr algn="r" rtl="0"/>
            <a:r>
              <a:rPr lang="es-ES" sz="1000" dirty="0"/>
              <a:t>SPEAKING COURSE- ÁNGELA MERAYO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B0B4D-6E50-144F-B984-3181F367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r>
              <a:rPr lang="en-GB" dirty="0"/>
              <a:t>Your project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0D13C0-B54A-5B4B-9106-5AD2A5844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2044700"/>
            <a:ext cx="5753100" cy="3481705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C32E3-0886-9E4C-97D2-489A62BB2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>
            <a:normAutofit/>
          </a:bodyPr>
          <a:lstStyle/>
          <a:p>
            <a:r>
              <a:rPr lang="en-GB" sz="1700"/>
              <a:t>You are going to advertise a product with a classmate.</a:t>
            </a:r>
          </a:p>
          <a:p>
            <a:r>
              <a:rPr lang="en-GB" sz="1700"/>
              <a:t>Decide what kind of product, what is the product for, if it is easy to tell, who it is suitable for, catchy slogan, nice appearance, etc.</a:t>
            </a:r>
          </a:p>
          <a:p>
            <a:r>
              <a:rPr lang="en-GB" sz="1700"/>
              <a:t>Is it effective? Does the ad make you buy this product?</a:t>
            </a:r>
          </a:p>
          <a:p>
            <a:r>
              <a:rPr lang="en-GB" sz="1700"/>
              <a:t>Then, go to </a:t>
            </a:r>
            <a:r>
              <a:rPr lang="en-GB" sz="1700" err="1"/>
              <a:t>canva.com</a:t>
            </a:r>
            <a:r>
              <a:rPr lang="en-GB" sz="1700"/>
              <a:t> and design it.</a:t>
            </a:r>
          </a:p>
          <a:p>
            <a:r>
              <a:rPr lang="en-GB" sz="1700"/>
              <a:t>Next day in class, you’ll present it and the rest of the students will vote for the most popular ones.</a:t>
            </a:r>
          </a:p>
          <a:p>
            <a:r>
              <a:rPr lang="en-GB" sz="1700"/>
              <a:t>Have fun!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E12503-D5DA-C14E-B377-79DEE27A9CF2}"/>
              </a:ext>
            </a:extLst>
          </p:cNvPr>
          <p:cNvSpPr txBox="1"/>
          <p:nvPr/>
        </p:nvSpPr>
        <p:spPr>
          <a:xfrm>
            <a:off x="2715609" y="5326350"/>
            <a:ext cx="321568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creative-commons-images.com/clipboard/advertis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GB" sz="700">
                <a:solidFill>
                  <a:srgbClr val="FFFFFF"/>
                </a:solidFill>
              </a:rPr>
              <a:t> de Autor desconocido está bajo licencia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Discuss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questions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funniest</a:t>
            </a:r>
            <a:r>
              <a:rPr lang="es-ES" dirty="0"/>
              <a:t> </a:t>
            </a:r>
            <a:r>
              <a:rPr lang="es-ES" dirty="0" err="1"/>
              <a:t>advertisement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seen</a:t>
            </a:r>
            <a:r>
              <a:rPr lang="es-ES" dirty="0"/>
              <a:t>? Describe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makes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ad memorable?</a:t>
            </a:r>
          </a:p>
          <a:p>
            <a:r>
              <a:rPr lang="es-ES" dirty="0"/>
              <a:t>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buy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of </a:t>
            </a:r>
            <a:r>
              <a:rPr lang="es-ES" dirty="0" err="1"/>
              <a:t>advertising</a:t>
            </a:r>
            <a:r>
              <a:rPr lang="es-ES" dirty="0"/>
              <a:t>?</a:t>
            </a:r>
          </a:p>
          <a:p>
            <a:r>
              <a:rPr lang="es-ES" dirty="0" err="1"/>
              <a:t>Should</a:t>
            </a:r>
            <a:r>
              <a:rPr lang="es-ES" dirty="0"/>
              <a:t> </a:t>
            </a:r>
            <a:r>
              <a:rPr lang="es-ES" dirty="0" err="1"/>
              <a:t>advertisers</a:t>
            </a:r>
            <a:r>
              <a:rPr lang="es-ES" dirty="0"/>
              <a:t> be </a:t>
            </a:r>
            <a:r>
              <a:rPr lang="es-ES" dirty="0" err="1"/>
              <a:t>allowed</a:t>
            </a:r>
            <a:r>
              <a:rPr lang="es-ES" dirty="0"/>
              <a:t> to </a:t>
            </a:r>
            <a:r>
              <a:rPr lang="es-ES" dirty="0" err="1"/>
              <a:t>advertise</a:t>
            </a:r>
            <a:r>
              <a:rPr lang="es-ES" dirty="0"/>
              <a:t> to </a:t>
            </a:r>
            <a:r>
              <a:rPr lang="es-ES" dirty="0" err="1"/>
              <a:t>children</a:t>
            </a:r>
            <a:r>
              <a:rPr lang="es-ES" dirty="0"/>
              <a:t>?</a:t>
            </a:r>
          </a:p>
          <a:p>
            <a:r>
              <a:rPr lang="es-ES" dirty="0" err="1"/>
              <a:t>What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methods</a:t>
            </a:r>
            <a:r>
              <a:rPr lang="es-ES" dirty="0"/>
              <a:t> of </a:t>
            </a:r>
            <a:r>
              <a:rPr lang="es-ES" dirty="0" err="1"/>
              <a:t>advertising</a:t>
            </a:r>
            <a:r>
              <a:rPr lang="es-ES" dirty="0"/>
              <a:t>?</a:t>
            </a:r>
          </a:p>
          <a:p>
            <a:r>
              <a:rPr lang="es-ES" dirty="0" err="1"/>
              <a:t>What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harmful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beneficial </a:t>
            </a:r>
            <a:r>
              <a:rPr lang="es-ES" dirty="0" err="1"/>
              <a:t>effects</a:t>
            </a:r>
            <a:r>
              <a:rPr lang="es-ES" dirty="0"/>
              <a:t> of </a:t>
            </a:r>
            <a:r>
              <a:rPr lang="es-ES" dirty="0" err="1"/>
              <a:t>advertising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On-line </a:t>
            </a:r>
            <a:r>
              <a:rPr lang="es-ES" dirty="0" err="1"/>
              <a:t>advertising</a:t>
            </a:r>
            <a:endParaRPr lang="es-ES" dirty="0"/>
          </a:p>
        </p:txBody>
      </p:sp>
      <p:graphicFrame>
        <p:nvGraphicFramePr>
          <p:cNvPr id="6" name="Marcador de posición de contenido 5" descr="Diagrama de proceso básico con botón de contenido adicional en el que se muestran cuatro pasos organizados de izquierda a derech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538742"/>
              </p:ext>
            </p:extLst>
          </p:nvPr>
        </p:nvGraphicFramePr>
        <p:xfrm>
          <a:off x="1206500" y="255134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Elementos multimedia en línea 2" descr="Why advertisers are tracking your emojis ð±">
            <a:hlinkClick r:id="" action="ppaction://media"/>
            <a:extLst>
              <a:ext uri="{FF2B5EF4-FFF2-40B4-BE49-F238E27FC236}">
                <a16:creationId xmlns:a16="http://schemas.microsoft.com/office/drawing/2014/main" id="{E7C20A0E-74DA-424C-BB8A-893560B56A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676400" y="3278766"/>
            <a:ext cx="5969000" cy="3429000"/>
          </a:xfrm>
          <a:prstGeom prst="rect">
            <a:avLst/>
          </a:prstGeom>
        </p:spPr>
      </p:pic>
      <p:pic>
        <p:nvPicPr>
          <p:cNvPr id="5" name="Imagen 4" descr="Imagen que contiene señal&#10;&#10;Descripción generada automáticamente">
            <a:extLst>
              <a:ext uri="{FF2B5EF4-FFF2-40B4-BE49-F238E27FC236}">
                <a16:creationId xmlns:a16="http://schemas.microsoft.com/office/drawing/2014/main" id="{DF3BD249-F276-884B-8F89-9F41F2EF88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99500" y="3278766"/>
            <a:ext cx="3416300" cy="34743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2DE485-0AE9-3D43-924E-E4C4F07D9C64}"/>
              </a:ext>
            </a:extLst>
          </p:cNvPr>
          <p:cNvSpPr txBox="1"/>
          <p:nvPr/>
        </p:nvSpPr>
        <p:spPr>
          <a:xfrm>
            <a:off x="8915400" y="60071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1" tooltip="https://medium.com/enrique-dans/advertising-as-a-torture-605ced81c9c4"/>
              </a:rPr>
              <a:t>Esta foto</a:t>
            </a:r>
            <a:r>
              <a:rPr lang="en-GB" sz="900" dirty="0"/>
              <a:t> de Autor </a:t>
            </a:r>
            <a:r>
              <a:rPr lang="en-GB" sz="900" dirty="0" err="1"/>
              <a:t>desconocido</a:t>
            </a:r>
            <a:r>
              <a:rPr lang="en-GB" sz="900" dirty="0"/>
              <a:t> </a:t>
            </a:r>
            <a:r>
              <a:rPr lang="en-GB" sz="900" dirty="0" err="1"/>
              <a:t>está</a:t>
            </a:r>
            <a:r>
              <a:rPr lang="en-GB" sz="900" dirty="0"/>
              <a:t> bajo </a:t>
            </a:r>
            <a:r>
              <a:rPr lang="en-GB" sz="900" dirty="0" err="1"/>
              <a:t>licencia</a:t>
            </a:r>
            <a:r>
              <a:rPr lang="en-GB" sz="900" dirty="0"/>
              <a:t> </a:t>
            </a:r>
            <a:r>
              <a:rPr lang="en-GB" sz="900" dirty="0">
                <a:hlinkClick r:id="rId12" tooltip="https://creativecommons.org/licenses/by/3.0/"/>
              </a:rPr>
              <a:t>CC BY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9085B4-E55E-4F40-AD29-9C50D3A42B61}"/>
              </a:ext>
            </a:extLst>
          </p:cNvPr>
          <p:cNvSpPr txBox="1"/>
          <p:nvPr/>
        </p:nvSpPr>
        <p:spPr>
          <a:xfrm>
            <a:off x="1472124" y="241935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POP-UP 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EADB7-1C72-1744-9986-BD3D98898C9B}"/>
              </a:ext>
            </a:extLst>
          </p:cNvPr>
          <p:cNvSpPr txBox="1"/>
          <p:nvPr/>
        </p:nvSpPr>
        <p:spPr>
          <a:xfrm>
            <a:off x="5207000" y="1676828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BANNER/DISPLAY 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D7C7AE-8F8E-A84A-A5EB-AAF81AD50D4D}"/>
              </a:ext>
            </a:extLst>
          </p:cNvPr>
          <p:cNvSpPr txBox="1"/>
          <p:nvPr/>
        </p:nvSpPr>
        <p:spPr>
          <a:xfrm>
            <a:off x="4838700" y="46990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VIDEO 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7C3FF7-EC31-584A-9609-9D987D5B8F93}"/>
              </a:ext>
            </a:extLst>
          </p:cNvPr>
          <p:cNvSpPr txBox="1"/>
          <p:nvPr/>
        </p:nvSpPr>
        <p:spPr>
          <a:xfrm>
            <a:off x="664852" y="839232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NATIVE 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9E7287-BF4F-3145-BA3C-63889F9CF560}"/>
              </a:ext>
            </a:extLst>
          </p:cNvPr>
          <p:cNvSpPr txBox="1"/>
          <p:nvPr/>
        </p:nvSpPr>
        <p:spPr>
          <a:xfrm>
            <a:off x="4160218" y="333633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(HOMEPAGE) TAKEOVER 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622913-A74C-CF42-9EEE-B0D25E1183C9}"/>
              </a:ext>
            </a:extLst>
          </p:cNvPr>
          <p:cNvSpPr txBox="1"/>
          <p:nvPr/>
        </p:nvSpPr>
        <p:spPr>
          <a:xfrm>
            <a:off x="797261" y="4368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SOCIAL MEDIA 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C05E67-CBBE-664C-8EBF-A22766FEC636}"/>
              </a:ext>
            </a:extLst>
          </p:cNvPr>
          <p:cNvSpPr txBox="1"/>
          <p:nvPr/>
        </p:nvSpPr>
        <p:spPr>
          <a:xfrm>
            <a:off x="9791097" y="2721114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DEFINE </a:t>
            </a:r>
          </a:p>
          <a:p>
            <a:r>
              <a:rPr lang="en-GB" sz="2000" dirty="0">
                <a:solidFill>
                  <a:schemeClr val="bg1"/>
                </a:solidFill>
              </a:rPr>
              <a:t>THESE WORDS </a:t>
            </a:r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8" y="-895350"/>
            <a:ext cx="8046720" cy="1557338"/>
          </a:xfrm>
        </p:spPr>
        <p:txBody>
          <a:bodyPr rtlCol="0"/>
          <a:lstStyle/>
          <a:p>
            <a:pPr rtl="0"/>
            <a:r>
              <a:rPr lang="es-ES" dirty="0" err="1"/>
              <a:t>Discuss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sentences</a:t>
            </a:r>
            <a:r>
              <a:rPr lang="es-ES" dirty="0"/>
              <a:t> in </a:t>
            </a:r>
            <a:r>
              <a:rPr lang="es-ES" dirty="0" err="1"/>
              <a:t>pairs</a:t>
            </a: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idx="1"/>
          </p:nvPr>
        </p:nvSpPr>
        <p:spPr>
          <a:xfrm>
            <a:off x="1295398" y="954088"/>
            <a:ext cx="8046718" cy="5357811"/>
          </a:xfrm>
        </p:spPr>
        <p:txBody>
          <a:bodyPr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company</a:t>
            </a:r>
            <a:r>
              <a:rPr lang="es-ES" dirty="0"/>
              <a:t> </a:t>
            </a:r>
            <a:r>
              <a:rPr lang="es-ES" dirty="0" err="1"/>
              <a:t>had</a:t>
            </a:r>
            <a:r>
              <a:rPr lang="es-ES" dirty="0"/>
              <a:t> a new </a:t>
            </a:r>
            <a:r>
              <a:rPr lang="es-ES" dirty="0" err="1"/>
              <a:t>product</a:t>
            </a:r>
            <a:r>
              <a:rPr lang="es-ES" dirty="0"/>
              <a:t> to </a:t>
            </a:r>
            <a:r>
              <a:rPr lang="es-ES" dirty="0" err="1"/>
              <a:t>sell</a:t>
            </a:r>
            <a:r>
              <a:rPr lang="es-ES" dirty="0"/>
              <a:t> so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decided</a:t>
            </a:r>
            <a:r>
              <a:rPr lang="es-ES" dirty="0"/>
              <a:t> </a:t>
            </a:r>
            <a:r>
              <a:rPr lang="es-ES" b="1" u="sng" dirty="0"/>
              <a:t>to run </a:t>
            </a:r>
            <a:r>
              <a:rPr lang="es-ES" b="1" u="sng" dirty="0" err="1"/>
              <a:t>an</a:t>
            </a:r>
            <a:r>
              <a:rPr lang="es-ES" b="1" u="sng" dirty="0"/>
              <a:t> ad</a:t>
            </a:r>
            <a:r>
              <a:rPr lang="es-ES" b="1" dirty="0"/>
              <a:t> </a:t>
            </a:r>
            <a:r>
              <a:rPr lang="es-ES" dirty="0"/>
              <a:t>to </a:t>
            </a:r>
            <a:r>
              <a:rPr lang="es-ES" dirty="0" err="1"/>
              <a:t>get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business</a:t>
            </a:r>
            <a:r>
              <a:rPr lang="es-E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adverts</a:t>
            </a:r>
            <a:r>
              <a:rPr lang="es-ES" dirty="0"/>
              <a:t> are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effective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b="1" u="sng" dirty="0"/>
              <a:t>persuade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in </a:t>
            </a:r>
            <a:r>
              <a:rPr lang="es-ES" dirty="0" err="1"/>
              <a:t>reality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don’t</a:t>
            </a:r>
            <a:r>
              <a:rPr lang="es-E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Sometimes</a:t>
            </a:r>
            <a:r>
              <a:rPr lang="es-ES" dirty="0"/>
              <a:t> </a:t>
            </a:r>
            <a:r>
              <a:rPr lang="es-ES" dirty="0" err="1"/>
              <a:t>advertising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b="1" u="sng" dirty="0" err="1"/>
              <a:t>deceptive</a:t>
            </a:r>
            <a:r>
              <a:rPr lang="es-ES" dirty="0"/>
              <a:t>,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can’t</a:t>
            </a:r>
            <a:r>
              <a:rPr lang="es-ES" dirty="0"/>
              <a:t> </a:t>
            </a:r>
            <a:r>
              <a:rPr lang="es-ES" dirty="0" err="1"/>
              <a:t>believe</a:t>
            </a:r>
            <a:r>
              <a:rPr lang="es-ES" dirty="0"/>
              <a:t> a </a:t>
            </a:r>
            <a:r>
              <a:rPr lang="es-ES" dirty="0" err="1"/>
              <a:t>word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tell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b="1" u="sng" dirty="0"/>
              <a:t>try to </a:t>
            </a:r>
            <a:r>
              <a:rPr lang="es-ES" b="1" u="sng" dirty="0" err="1"/>
              <a:t>keep</a:t>
            </a:r>
            <a:r>
              <a:rPr lang="es-ES" b="1" u="sng" dirty="0"/>
              <a:t> up </a:t>
            </a:r>
            <a:r>
              <a:rPr lang="es-ES" b="1" u="sng" dirty="0" err="1"/>
              <a:t>with</a:t>
            </a:r>
            <a:r>
              <a:rPr lang="es-ES" b="1" u="sng" dirty="0"/>
              <a:t> </a:t>
            </a:r>
            <a:r>
              <a:rPr lang="es-ES" b="1" u="sng" dirty="0" err="1"/>
              <a:t>the</a:t>
            </a:r>
            <a:r>
              <a:rPr lang="es-ES" b="1" u="sng" dirty="0"/>
              <a:t> Jones</a:t>
            </a:r>
            <a:r>
              <a:rPr lang="es-ES" b="1" dirty="0"/>
              <a:t>’, </a:t>
            </a:r>
            <a:r>
              <a:rPr lang="es-ES" dirty="0"/>
              <a:t>so </a:t>
            </a:r>
            <a:r>
              <a:rPr lang="es-ES" dirty="0" err="1"/>
              <a:t>they</a:t>
            </a:r>
            <a:r>
              <a:rPr lang="es-ES" dirty="0"/>
              <a:t> are </a:t>
            </a:r>
            <a:r>
              <a:rPr lang="es-ES" dirty="0" err="1"/>
              <a:t>often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keen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to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buying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latest</a:t>
            </a:r>
            <a:r>
              <a:rPr lang="es-ES" dirty="0"/>
              <a:t> </a:t>
            </a:r>
            <a:r>
              <a:rPr lang="es-ES" dirty="0" err="1"/>
              <a:t>things</a:t>
            </a:r>
            <a:r>
              <a:rPr lang="es-E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Some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claims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in TV </a:t>
            </a:r>
            <a:r>
              <a:rPr lang="es-ES" dirty="0" err="1"/>
              <a:t>adverts</a:t>
            </a:r>
            <a:r>
              <a:rPr lang="es-ES" dirty="0"/>
              <a:t> are </a:t>
            </a:r>
            <a:r>
              <a:rPr lang="es-ES" b="1" u="sng" dirty="0"/>
              <a:t>implausible</a:t>
            </a:r>
            <a:r>
              <a:rPr lang="es-ES" dirty="0"/>
              <a:t>, </a:t>
            </a:r>
            <a:r>
              <a:rPr lang="es-ES" dirty="0" err="1"/>
              <a:t>I’ll</a:t>
            </a:r>
            <a:r>
              <a:rPr lang="es-ES" dirty="0"/>
              <a:t> </a:t>
            </a:r>
            <a:r>
              <a:rPr lang="es-ES" dirty="0" err="1"/>
              <a:t>never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b="1" u="sng" dirty="0" err="1"/>
              <a:t>fall</a:t>
            </a:r>
            <a:r>
              <a:rPr lang="es-ES" b="1" u="sng" dirty="0"/>
              <a:t> </a:t>
            </a:r>
            <a:r>
              <a:rPr lang="es-ES" b="1" u="sng" dirty="0" err="1"/>
              <a:t>for</a:t>
            </a:r>
            <a:r>
              <a:rPr lang="es-ES" b="1" u="sng" dirty="0"/>
              <a:t> </a:t>
            </a:r>
            <a:r>
              <a:rPr lang="es-ES" b="1" u="sng" dirty="0" err="1"/>
              <a:t>them</a:t>
            </a:r>
            <a:r>
              <a:rPr lang="es-ES" b="1" u="sng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“</a:t>
            </a:r>
            <a:r>
              <a:rPr lang="es-ES" dirty="0" err="1"/>
              <a:t>This</a:t>
            </a:r>
            <a:r>
              <a:rPr lang="es-ES" dirty="0"/>
              <a:t> new </a:t>
            </a:r>
            <a:r>
              <a:rPr lang="es-ES" dirty="0" err="1"/>
              <a:t>product</a:t>
            </a:r>
            <a:r>
              <a:rPr lang="es-ES" dirty="0"/>
              <a:t> of </a:t>
            </a:r>
            <a:r>
              <a:rPr lang="es-ES" dirty="0" err="1"/>
              <a:t>ours</a:t>
            </a:r>
            <a:r>
              <a:rPr lang="es-ES" dirty="0"/>
              <a:t>, </a:t>
            </a:r>
            <a:r>
              <a:rPr lang="es-ES" dirty="0" err="1"/>
              <a:t>it’s</a:t>
            </a:r>
            <a:r>
              <a:rPr lang="es-ES" dirty="0"/>
              <a:t> </a:t>
            </a:r>
            <a:r>
              <a:rPr lang="es-ES" dirty="0" err="1"/>
              <a:t>good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don’t</a:t>
            </a:r>
            <a:r>
              <a:rPr lang="es-ES" dirty="0"/>
              <a:t> </a:t>
            </a:r>
            <a:r>
              <a:rPr lang="es-ES" b="1" u="sng" dirty="0" err="1"/>
              <a:t>plug</a:t>
            </a:r>
            <a:r>
              <a:rPr lang="es-ES" b="1" u="sng" dirty="0"/>
              <a:t> </a:t>
            </a:r>
            <a:r>
              <a:rPr lang="es-ES" b="1" u="sng" dirty="0" err="1"/>
              <a:t>it</a:t>
            </a:r>
            <a:r>
              <a:rPr lang="es-ES" b="1" u="sng" dirty="0"/>
              <a:t> </a:t>
            </a:r>
            <a:r>
              <a:rPr lang="es-ES" dirty="0" err="1"/>
              <a:t>on</a:t>
            </a:r>
            <a:r>
              <a:rPr lang="es-ES" dirty="0"/>
              <a:t> TV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won’t</a:t>
            </a:r>
            <a:r>
              <a:rPr lang="es-ES" dirty="0"/>
              <a:t> </a:t>
            </a:r>
            <a:r>
              <a:rPr lang="es-ES" dirty="0" err="1"/>
              <a:t>sell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company</a:t>
            </a:r>
            <a:r>
              <a:rPr lang="es-ES" dirty="0"/>
              <a:t>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enough</a:t>
            </a:r>
            <a:r>
              <a:rPr lang="es-ES" dirty="0"/>
              <a:t> </a:t>
            </a:r>
            <a:r>
              <a:rPr lang="es-ES" dirty="0" err="1"/>
              <a:t>money</a:t>
            </a:r>
            <a:r>
              <a:rPr lang="es-ES" dirty="0"/>
              <a:t> in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budget</a:t>
            </a:r>
            <a:r>
              <a:rPr lang="es-ES" dirty="0"/>
              <a:t> to </a:t>
            </a:r>
            <a:r>
              <a:rPr lang="es-ES" dirty="0" err="1"/>
              <a:t>buy</a:t>
            </a:r>
            <a:r>
              <a:rPr lang="es-ES" dirty="0"/>
              <a:t> a slot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b="1" u="sng" dirty="0"/>
              <a:t>prime time </a:t>
            </a:r>
            <a:r>
              <a:rPr lang="es-ES" dirty="0"/>
              <a:t>TV,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ten </a:t>
            </a:r>
            <a:r>
              <a:rPr lang="es-ES" dirty="0" err="1"/>
              <a:t>seconds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5501" y="-920416"/>
            <a:ext cx="5120640" cy="2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kern="1200" dirty="0" err="1">
                <a:latin typeface="+mj-lt"/>
                <a:ea typeface="+mj-ea"/>
                <a:cs typeface="+mj-cs"/>
              </a:rPr>
              <a:t>Think</a:t>
            </a:r>
            <a:r>
              <a:rPr lang="es-ES" kern="1200" dirty="0"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5" name="Imagen 4" descr="Una botella con una etiqueta de color rojo con letras blancas&#10;&#10;Descripción generada automáticamente">
            <a:extLst>
              <a:ext uri="{FF2B5EF4-FFF2-40B4-BE49-F238E27FC236}">
                <a16:creationId xmlns:a16="http://schemas.microsoft.com/office/drawing/2014/main" id="{0772838A-2F25-024A-8C8C-57B92943C0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0944"/>
          <a:stretch/>
        </p:blipFill>
        <p:spPr>
          <a:xfrm>
            <a:off x="6743703" y="10"/>
            <a:ext cx="5448297" cy="685799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ED09CF9-1E32-6348-8CF3-F192DC60F45B}"/>
              </a:ext>
            </a:extLst>
          </p:cNvPr>
          <p:cNvSpPr txBox="1"/>
          <p:nvPr/>
        </p:nvSpPr>
        <p:spPr>
          <a:xfrm>
            <a:off x="736601" y="2044700"/>
            <a:ext cx="512064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24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things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you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have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in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house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that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have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been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advertised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2400" kern="1200" dirty="0" err="1">
                <a:latin typeface="+mn-lt"/>
                <a:ea typeface="+mn-ea"/>
                <a:cs typeface="+mn-cs"/>
              </a:rPr>
              <a:t>Who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bought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this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product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? Are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you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happy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with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it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2400" kern="1200" dirty="0" err="1">
                <a:latin typeface="+mn-lt"/>
                <a:ea typeface="+mn-ea"/>
                <a:cs typeface="+mn-cs"/>
              </a:rPr>
              <a:t>Where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did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you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see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it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s-ES" sz="2400" kern="1200" dirty="0" err="1">
                <a:latin typeface="+mn-lt"/>
                <a:ea typeface="+mn-ea"/>
                <a:cs typeface="+mn-cs"/>
              </a:rPr>
              <a:t>advertised</a:t>
            </a:r>
            <a:r>
              <a:rPr lang="es-ES" sz="2400" kern="1200" dirty="0"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5E51BA-DB3B-3E4B-9CA0-D38FE2263C26}"/>
              </a:ext>
            </a:extLst>
          </p:cNvPr>
          <p:cNvSpPr txBox="1"/>
          <p:nvPr/>
        </p:nvSpPr>
        <p:spPr>
          <a:xfrm>
            <a:off x="9466574" y="6657945"/>
            <a:ext cx="27254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zaborack.deviantart.com/art/Coca-Cola-Advertisement-Refresh-Yourself-2854384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GB" sz="700">
                <a:solidFill>
                  <a:srgbClr val="FFFFFF"/>
                </a:solidFill>
              </a:rPr>
              <a:t> de Autor desconocido está bajo licencia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kern="1200">
                <a:latin typeface="+mj-lt"/>
                <a:ea typeface="+mj-ea"/>
                <a:cs typeface="+mj-cs"/>
              </a:rPr>
              <a:t>How to advertise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17CDF2-D027-444B-B976-AE759399A7CD}"/>
              </a:ext>
            </a:extLst>
          </p:cNvPr>
          <p:cNvSpPr txBox="1"/>
          <p:nvPr/>
        </p:nvSpPr>
        <p:spPr>
          <a:xfrm>
            <a:off x="1295400" y="1828800"/>
            <a:ext cx="4572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/>
              <a:t>Make a list of how to advertise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/>
              <a:t>Include the benefits of advertising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/>
              <a:t>Would you pay a slot on prime time to advertise for example that you are looking for a flatmate?</a:t>
            </a:r>
          </a:p>
        </p:txBody>
      </p:sp>
      <p:pic>
        <p:nvPicPr>
          <p:cNvPr id="9" name="Imagen 8" descr="Calle de una ciudad en la noche&#10;&#10;Descripción generada automáticamente">
            <a:extLst>
              <a:ext uri="{FF2B5EF4-FFF2-40B4-BE49-F238E27FC236}">
                <a16:creationId xmlns:a16="http://schemas.microsoft.com/office/drawing/2014/main" id="{207C2D7B-B756-8844-9B01-9A63A63135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411" r="7642"/>
          <a:stretch/>
        </p:blipFill>
        <p:spPr>
          <a:xfrm>
            <a:off x="6324600" y="1587500"/>
            <a:ext cx="4902200" cy="5015365"/>
          </a:xfrm>
          <a:prstGeom prst="rect">
            <a:avLst/>
          </a:prstGeom>
          <a:noFill/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DAE685-BF12-8645-8BA9-1E76C797EEA7}"/>
              </a:ext>
            </a:extLst>
          </p:cNvPr>
          <p:cNvSpPr txBox="1"/>
          <p:nvPr/>
        </p:nvSpPr>
        <p:spPr>
          <a:xfrm>
            <a:off x="8341093" y="5972145"/>
            <a:ext cx="25555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en.wikipedia.org/wiki/Advertising_media_sele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GB" sz="700">
                <a:solidFill>
                  <a:srgbClr val="FFFFFF"/>
                </a:solidFill>
              </a:rPr>
              <a:t> de Autor desconocido está bajo licencia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" y="242885"/>
            <a:ext cx="9601200" cy="1036850"/>
          </a:xfrm>
        </p:spPr>
        <p:txBody>
          <a:bodyPr rtlCol="0"/>
          <a:lstStyle/>
          <a:p>
            <a:pPr rtl="0"/>
            <a:r>
              <a:rPr lang="es-ES" dirty="0" err="1"/>
              <a:t>Advertising</a:t>
            </a:r>
            <a:r>
              <a:rPr lang="es-ES" dirty="0"/>
              <a:t> </a:t>
            </a:r>
            <a:r>
              <a:rPr lang="es-ES" dirty="0" err="1"/>
              <a:t>situations</a:t>
            </a:r>
            <a:endParaRPr lang="es-ES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half" idx="2"/>
          </p:nvPr>
        </p:nvSpPr>
        <p:spPr>
          <a:xfrm>
            <a:off x="266373" y="1662347"/>
            <a:ext cx="4420252" cy="1309002"/>
          </a:xfrm>
        </p:spPr>
        <p:txBody>
          <a:bodyPr rtlCol="0">
            <a:noAutofit/>
          </a:bodyPr>
          <a:lstStyle/>
          <a:p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You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want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sell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a new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type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mobile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phone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You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have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decided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advertise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on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TV. Decide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when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you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want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your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ad to be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broadcast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so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can be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seen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by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maximum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number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appropriate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people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1" name="Marcador de posición de texto 10"/>
          <p:cNvSpPr>
            <a:spLocks noGrp="1"/>
          </p:cNvSpPr>
          <p:nvPr>
            <p:ph type="body" sz="half" idx="14"/>
          </p:nvPr>
        </p:nvSpPr>
        <p:spPr>
          <a:xfrm>
            <a:off x="7898106" y="1500386"/>
            <a:ext cx="4420252" cy="839102"/>
          </a:xfrm>
        </p:spPr>
        <p:txBody>
          <a:bodyPr rtlCol="0">
            <a:noAutofit/>
          </a:bodyPr>
          <a:lstStyle/>
          <a:p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You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have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just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opened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a new local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flower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shop.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You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don’t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have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a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big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budget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so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you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need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to be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think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carefully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about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how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and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where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to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advertise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.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You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need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to decide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how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and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where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 to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advertise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badi" panose="020F0502020204030204" pitchFamily="34" charset="0"/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1C4FBD-2C31-7F48-823B-E902D5AB7CBA}"/>
              </a:ext>
            </a:extLst>
          </p:cNvPr>
          <p:cNvSpPr txBox="1"/>
          <p:nvPr/>
        </p:nvSpPr>
        <p:spPr>
          <a:xfrm>
            <a:off x="266373" y="3225427"/>
            <a:ext cx="298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new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flatmate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decide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BDCF09-F134-B345-A5ED-DF2110A05772}"/>
              </a:ext>
            </a:extLst>
          </p:cNvPr>
          <p:cNvSpPr txBox="1"/>
          <p:nvPr/>
        </p:nvSpPr>
        <p:spPr>
          <a:xfrm>
            <a:off x="3885874" y="3147988"/>
            <a:ext cx="3873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have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invented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a new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kind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of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cooker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, and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want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to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market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this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.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have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plenty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of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money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so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can use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different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media to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advertise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. Decide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which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two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serve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best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 and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why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. 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9B6E04-105F-0948-85B9-DE85F883CBF4}"/>
              </a:ext>
            </a:extLst>
          </p:cNvPr>
          <p:cNvSpPr txBox="1"/>
          <p:nvPr/>
        </p:nvSpPr>
        <p:spPr>
          <a:xfrm>
            <a:off x="8801100" y="3160237"/>
            <a:ext cx="29084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want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to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sell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your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house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but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not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using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an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estate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agent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.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It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is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only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a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small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house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so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the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buyer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will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probably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come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from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the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local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area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.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How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will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you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advertise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l Bayan Plain" pitchFamily="2" charset="-78"/>
              </a:rPr>
              <a:t>? </a:t>
            </a:r>
            <a:endParaRPr lang="en-GB" b="1" dirty="0">
              <a:solidFill>
                <a:schemeClr val="accent6">
                  <a:lumMod val="50000"/>
                </a:schemeClr>
              </a:solidFill>
              <a:cs typeface="Al Bayan Plain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96A2BA-FF34-D94F-AD9D-A08AB0C0C136}"/>
              </a:ext>
            </a:extLst>
          </p:cNvPr>
          <p:cNvSpPr txBox="1"/>
          <p:nvPr/>
        </p:nvSpPr>
        <p:spPr>
          <a:xfrm>
            <a:off x="5002185" y="247526"/>
            <a:ext cx="2807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You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want</a:t>
            </a:r>
            <a:r>
              <a:rPr lang="es-ES" dirty="0">
                <a:solidFill>
                  <a:schemeClr val="bg1"/>
                </a:solidFill>
              </a:rPr>
              <a:t> to </a:t>
            </a:r>
            <a:r>
              <a:rPr lang="es-ES" dirty="0" err="1">
                <a:solidFill>
                  <a:schemeClr val="bg1"/>
                </a:solidFill>
              </a:rPr>
              <a:t>advertise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your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company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It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not</a:t>
            </a:r>
            <a:r>
              <a:rPr lang="es-ES" dirty="0">
                <a:solidFill>
                  <a:schemeClr val="bg1"/>
                </a:solidFill>
              </a:rPr>
              <a:t> a new </a:t>
            </a:r>
            <a:r>
              <a:rPr lang="es-ES" dirty="0" err="1">
                <a:solidFill>
                  <a:schemeClr val="bg1"/>
                </a:solidFill>
              </a:rPr>
              <a:t>company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but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you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lost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money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last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month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/>
              <a:t>and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new </a:t>
            </a:r>
            <a:r>
              <a:rPr lang="es-ES" dirty="0" err="1"/>
              <a:t>customers</a:t>
            </a:r>
            <a:r>
              <a:rPr lang="es-ES" dirty="0"/>
              <a:t>.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plastic</a:t>
            </a:r>
            <a:r>
              <a:rPr lang="es-ES" dirty="0"/>
              <a:t> </a:t>
            </a:r>
            <a:r>
              <a:rPr lang="es-ES" dirty="0" err="1"/>
              <a:t>bottles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fizzy</a:t>
            </a:r>
            <a:r>
              <a:rPr lang="es-ES" dirty="0"/>
              <a:t> </a:t>
            </a:r>
            <a:r>
              <a:rPr lang="es-ES" dirty="0" err="1"/>
              <a:t>drinks</a:t>
            </a:r>
            <a:r>
              <a:rPr lang="es-ES" dirty="0"/>
              <a:t>. Decide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customers</a:t>
            </a:r>
            <a:r>
              <a:rPr lang="es-ES" dirty="0"/>
              <a:t> are, and </a:t>
            </a:r>
            <a:r>
              <a:rPr lang="es-ES" dirty="0" err="1"/>
              <a:t>how</a:t>
            </a:r>
            <a:r>
              <a:rPr lang="es-ES" dirty="0"/>
              <a:t> to </a:t>
            </a:r>
            <a:r>
              <a:rPr lang="es-ES" dirty="0" err="1"/>
              <a:t>attract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1B7D9-570A-504A-9A32-8C270383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slogans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39059-A45E-AB45-8C04-96260C93B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24465"/>
            <a:ext cx="4572000" cy="50292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Can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interest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in a … ? </a:t>
            </a:r>
          </a:p>
          <a:p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smart</a:t>
            </a:r>
            <a:r>
              <a:rPr lang="es-ES" dirty="0"/>
              <a:t> </a:t>
            </a:r>
            <a:r>
              <a:rPr lang="es-ES" dirty="0" err="1"/>
              <a:t>money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going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… </a:t>
            </a:r>
          </a:p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very</a:t>
            </a:r>
            <a:r>
              <a:rPr lang="es-ES" dirty="0"/>
              <a:t> popular </a:t>
            </a:r>
            <a:r>
              <a:rPr lang="es-ES" dirty="0" err="1"/>
              <a:t>item</a:t>
            </a:r>
            <a:r>
              <a:rPr lang="es-ES" dirty="0"/>
              <a:t>. </a:t>
            </a:r>
          </a:p>
          <a:p>
            <a:r>
              <a:rPr lang="es-ES" dirty="0" err="1"/>
              <a:t>Perhaps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to </a:t>
            </a:r>
            <a:r>
              <a:rPr lang="es-ES" dirty="0" err="1"/>
              <a:t>consider</a:t>
            </a:r>
            <a:r>
              <a:rPr lang="es-ES" dirty="0"/>
              <a:t> … </a:t>
            </a:r>
          </a:p>
          <a:p>
            <a:r>
              <a:rPr lang="es-ES" dirty="0" err="1"/>
              <a:t>Keeps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feeling</a:t>
            </a:r>
            <a:r>
              <a:rPr lang="es-ES" dirty="0"/>
              <a:t> and </a:t>
            </a:r>
            <a:r>
              <a:rPr lang="es-ES" dirty="0" err="1"/>
              <a:t>looking</a:t>
            </a:r>
            <a:r>
              <a:rPr lang="es-ES" dirty="0"/>
              <a:t> </a:t>
            </a:r>
            <a:r>
              <a:rPr lang="es-ES" dirty="0" err="1"/>
              <a:t>young</a:t>
            </a:r>
            <a:r>
              <a:rPr lang="es-ES" dirty="0"/>
              <a:t> </a:t>
            </a:r>
          </a:p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could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be </a:t>
            </a:r>
            <a:r>
              <a:rPr lang="es-ES" dirty="0" err="1"/>
              <a:t>without</a:t>
            </a:r>
            <a:r>
              <a:rPr lang="es-ES" dirty="0"/>
              <a:t> a … ? </a:t>
            </a:r>
          </a:p>
          <a:p>
            <a:r>
              <a:rPr lang="es-ES" dirty="0" err="1"/>
              <a:t>You’re</a:t>
            </a:r>
            <a:r>
              <a:rPr lang="es-ES" dirty="0"/>
              <a:t> </a:t>
            </a:r>
            <a:r>
              <a:rPr lang="es-ES" dirty="0" err="1"/>
              <a:t>never</a:t>
            </a:r>
            <a:r>
              <a:rPr lang="es-ES" dirty="0"/>
              <a:t> </a:t>
            </a:r>
            <a:r>
              <a:rPr lang="es-ES" dirty="0" err="1"/>
              <a:t>too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 / </a:t>
            </a:r>
            <a:r>
              <a:rPr lang="es-ES" dirty="0" err="1"/>
              <a:t>young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 … </a:t>
            </a:r>
          </a:p>
          <a:p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eye-pleasing</a:t>
            </a:r>
            <a:r>
              <a:rPr lang="es-ES" dirty="0"/>
              <a:t> </a:t>
            </a:r>
            <a:r>
              <a:rPr lang="es-ES" dirty="0" err="1"/>
              <a:t>item</a:t>
            </a:r>
            <a:r>
              <a:rPr lang="es-ES" dirty="0"/>
              <a:t> </a:t>
            </a:r>
          </a:p>
          <a:p>
            <a:r>
              <a:rPr lang="es-ES" dirty="0" err="1"/>
              <a:t>Enjoy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amazing</a:t>
            </a:r>
            <a:r>
              <a:rPr lang="es-ES" dirty="0"/>
              <a:t> </a:t>
            </a:r>
            <a:r>
              <a:rPr lang="es-ES" dirty="0" err="1"/>
              <a:t>beauty</a:t>
            </a:r>
            <a:r>
              <a:rPr lang="es-ES" dirty="0"/>
              <a:t> of …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32C83-6F2D-584C-88F0-598F93EC4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291985"/>
            <a:ext cx="4572000" cy="4880216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  <a:p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impression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… </a:t>
            </a:r>
          </a:p>
          <a:p>
            <a:r>
              <a:rPr lang="es-ES" dirty="0" err="1"/>
              <a:t>Blends</a:t>
            </a:r>
            <a:r>
              <a:rPr lang="es-ES" dirty="0"/>
              <a:t> </a:t>
            </a:r>
            <a:r>
              <a:rPr lang="es-ES" dirty="0" err="1"/>
              <a:t>beauty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performance </a:t>
            </a:r>
          </a:p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can’t</a:t>
            </a:r>
            <a:r>
              <a:rPr lang="es-ES" dirty="0"/>
              <a:t> lose </a:t>
            </a:r>
            <a:r>
              <a:rPr lang="es-ES" dirty="0" err="1"/>
              <a:t>with</a:t>
            </a:r>
            <a:r>
              <a:rPr lang="es-ES" dirty="0"/>
              <a:t> a … </a:t>
            </a:r>
          </a:p>
          <a:p>
            <a:r>
              <a:rPr lang="es-ES" dirty="0" err="1"/>
              <a:t>Sure</a:t>
            </a:r>
            <a:r>
              <a:rPr lang="es-ES" dirty="0"/>
              <a:t> to </a:t>
            </a:r>
            <a:r>
              <a:rPr lang="es-ES" dirty="0" err="1"/>
              <a:t>attract</a:t>
            </a:r>
            <a:r>
              <a:rPr lang="es-ES" dirty="0"/>
              <a:t> </a:t>
            </a:r>
            <a:r>
              <a:rPr lang="es-ES" dirty="0" err="1"/>
              <a:t>admiring</a:t>
            </a:r>
            <a:r>
              <a:rPr lang="es-ES" dirty="0"/>
              <a:t> looks </a:t>
            </a:r>
          </a:p>
          <a:p>
            <a:r>
              <a:rPr lang="es-ES" dirty="0" err="1"/>
              <a:t>You’ll</a:t>
            </a:r>
            <a:r>
              <a:rPr lang="es-ES" dirty="0"/>
              <a:t> </a:t>
            </a:r>
            <a:r>
              <a:rPr lang="es-ES" dirty="0" err="1"/>
              <a:t>display</a:t>
            </a:r>
            <a:r>
              <a:rPr lang="es-ES" dirty="0"/>
              <a:t> </a:t>
            </a:r>
            <a:r>
              <a:rPr lang="es-ES" dirty="0" err="1"/>
              <a:t>yours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pride</a:t>
            </a:r>
            <a:r>
              <a:rPr lang="es-ES" dirty="0"/>
              <a:t> </a:t>
            </a:r>
          </a:p>
          <a:p>
            <a:r>
              <a:rPr lang="es-ES" dirty="0"/>
              <a:t>A </a:t>
            </a:r>
            <a:r>
              <a:rPr lang="es-ES" dirty="0" err="1"/>
              <a:t>practical</a:t>
            </a:r>
            <a:r>
              <a:rPr lang="es-ES" dirty="0"/>
              <a:t> </a:t>
            </a:r>
            <a:r>
              <a:rPr lang="es-ES" dirty="0" err="1"/>
              <a:t>choice</a:t>
            </a:r>
            <a:r>
              <a:rPr lang="es-ES" dirty="0"/>
              <a:t> </a:t>
            </a:r>
            <a:endParaRPr lang="en-GB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CD0C2C-BF9A-5646-A166-6AF3EC8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4800" y="4660900"/>
            <a:ext cx="3886200" cy="20526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401A904-3B79-E44C-8F3D-0F115AB1C91C}"/>
              </a:ext>
            </a:extLst>
          </p:cNvPr>
          <p:cNvSpPr txBox="1"/>
          <p:nvPr/>
        </p:nvSpPr>
        <p:spPr>
          <a:xfrm>
            <a:off x="7924800" y="6713550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wired.it/lol/2017/11/17/quanto-conosci-slogan-aziende/"/>
              </a:rPr>
              <a:t>Esta foto</a:t>
            </a:r>
            <a:r>
              <a:rPr lang="en-GB" sz="900"/>
              <a:t> de Autor desconocido está bajo licencia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372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rección de ventas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4_TF03431374.potx" id="{2F4881FE-CC89-4BA2-8CDB-3DBC2C76D3AE}" vid="{483BB0BA-DA05-41FE-B907-E782209F8221}"/>
    </a:ext>
  </a:extLst>
</a:theme>
</file>

<file path=ppt/theme/theme2.xml><?xml version="1.0" encoding="utf-8"?>
<a:theme xmlns:a="http://schemas.openxmlformats.org/drawingml/2006/main" name="Tema d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862</Words>
  <Application>Microsoft Macintosh PowerPoint</Application>
  <PresentationFormat>Panorámica</PresentationFormat>
  <Paragraphs>85</Paragraphs>
  <Slides>10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Abadi</vt:lpstr>
      <vt:lpstr>American Typewriter</vt:lpstr>
      <vt:lpstr>Arial</vt:lpstr>
      <vt:lpstr>Book Antiqua</vt:lpstr>
      <vt:lpstr>Dirección de ventas 16 X 9</vt:lpstr>
      <vt:lpstr>ADVERTISING</vt:lpstr>
      <vt:lpstr>Discuss the following questions</vt:lpstr>
      <vt:lpstr>On-line advertising</vt:lpstr>
      <vt:lpstr>Presentación de PowerPoint</vt:lpstr>
      <vt:lpstr>Discuss the following sentences in pairs</vt:lpstr>
      <vt:lpstr>Think…</vt:lpstr>
      <vt:lpstr>How to advertise</vt:lpstr>
      <vt:lpstr>Advertising situations</vt:lpstr>
      <vt:lpstr>Advertising slogans</vt:lpstr>
      <vt:lpstr>Your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angela eci</dc:creator>
  <cp:lastModifiedBy>angela eci</cp:lastModifiedBy>
  <cp:revision>2</cp:revision>
  <dcterms:created xsi:type="dcterms:W3CDTF">2020-04-28T13:59:57Z</dcterms:created>
  <dcterms:modified xsi:type="dcterms:W3CDTF">2020-04-28T15:48:50Z</dcterms:modified>
</cp:coreProperties>
</file>