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2C468A-F0DF-4722-A18F-9AF893B36242}" type="datetimeFigureOut">
              <a:rPr lang="es-ES" smtClean="0"/>
              <a:t>29/04/2012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00CEEA-4D77-44C8-9017-A8FE307D8E5C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Let’s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movies</a:t>
            </a:r>
            <a:r>
              <a:rPr lang="es-ES" dirty="0" smtClean="0"/>
              <a:t>!!!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 do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them</a:t>
            </a:r>
            <a:r>
              <a:rPr lang="es-ES" dirty="0" smtClean="0"/>
              <a:t>?</a:t>
            </a:r>
          </a:p>
          <a:p>
            <a:pPr algn="ctr"/>
            <a:r>
              <a:rPr lang="es-ES" dirty="0" smtClean="0"/>
              <a:t>PASSIVE VOICE</a:t>
            </a:r>
            <a:endParaRPr lang="es-ES" dirty="0"/>
          </a:p>
        </p:txBody>
      </p:sp>
      <p:pic>
        <p:nvPicPr>
          <p:cNvPr id="23554" name="Picture 2" descr="http://static.clickbd.com/global/classified/item_img/445581_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96952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 advTm="540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Passive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952816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Active: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Films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inspire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people</a:t>
            </a:r>
            <a:r>
              <a:rPr lang="en-US" dirty="0" smtClean="0"/>
              <a:t> to travel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</a:t>
            </a:r>
            <a:r>
              <a:rPr lang="en-US" dirty="0" smtClean="0">
                <a:solidFill>
                  <a:srgbClr val="009900"/>
                </a:solidFill>
              </a:rPr>
              <a:t> People</a:t>
            </a:r>
            <a:r>
              <a:rPr lang="en-US" dirty="0" smtClean="0"/>
              <a:t> </a:t>
            </a:r>
            <a:r>
              <a:rPr lang="en-US" i="1" u="sng" dirty="0" smtClean="0">
                <a:solidFill>
                  <a:srgbClr val="FF0000"/>
                </a:solidFill>
              </a:rPr>
              <a:t>are inspired</a:t>
            </a:r>
            <a:r>
              <a:rPr lang="en-US" dirty="0" smtClean="0"/>
              <a:t> to travel </a:t>
            </a:r>
            <a:r>
              <a:rPr lang="en-US" b="1" dirty="0" smtClean="0">
                <a:solidFill>
                  <a:srgbClr val="3333FF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films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(am/is/are  </a:t>
            </a:r>
            <a:r>
              <a:rPr lang="en-US" dirty="0" smtClean="0">
                <a:solidFill>
                  <a:srgbClr val="FF0000"/>
                </a:solidFill>
              </a:rPr>
              <a:t>+  V </a:t>
            </a:r>
            <a:r>
              <a:rPr lang="en-US" sz="18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 advTm="150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Active			</a:t>
            </a:r>
            <a:r>
              <a:rPr lang="es-ES" dirty="0" err="1" smtClean="0"/>
              <a:t>Passive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Sydney Pollack </a:t>
            </a:r>
            <a:r>
              <a:rPr lang="en-US" dirty="0" smtClean="0">
                <a:solidFill>
                  <a:srgbClr val="FF0000"/>
                </a:solidFill>
              </a:rPr>
              <a:t>directed</a:t>
            </a:r>
            <a:r>
              <a:rPr lang="en-US" dirty="0" smtClean="0"/>
              <a:t> Out of Africa.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Out of Africa </a:t>
            </a:r>
            <a:r>
              <a:rPr lang="en-US" dirty="0" smtClean="0">
                <a:solidFill>
                  <a:srgbClr val="FF0000"/>
                </a:solidFill>
              </a:rPr>
              <a:t>was directed</a:t>
            </a:r>
            <a:r>
              <a:rPr lang="en-US" dirty="0" smtClean="0"/>
              <a:t> by Sydney Pollack.</a:t>
            </a:r>
          </a:p>
          <a:p>
            <a:endParaRPr lang="es-ES" dirty="0"/>
          </a:p>
        </p:txBody>
      </p:sp>
      <p:pic>
        <p:nvPicPr>
          <p:cNvPr id="5" name="4 Imagen" descr="6B Sydney Pol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924943"/>
            <a:ext cx="1872208" cy="2315297"/>
          </a:xfrm>
          <a:prstGeom prst="rect">
            <a:avLst/>
          </a:prstGeom>
        </p:spPr>
      </p:pic>
      <p:pic>
        <p:nvPicPr>
          <p:cNvPr id="6" name="5 Imagen" descr="6B Out of Af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221088"/>
            <a:ext cx="1512168" cy="2237659"/>
          </a:xfrm>
          <a:prstGeom prst="rect">
            <a:avLst/>
          </a:prstGeom>
        </p:spPr>
      </p:pic>
      <p:pic>
        <p:nvPicPr>
          <p:cNvPr id="7" name="6 Imagen" descr="6B Sydney Poll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4318" y="4797152"/>
            <a:ext cx="1348161" cy="1667225"/>
          </a:xfrm>
          <a:prstGeom prst="rect">
            <a:avLst/>
          </a:prstGeom>
        </p:spPr>
      </p:pic>
      <p:pic>
        <p:nvPicPr>
          <p:cNvPr id="8" name="7 Imagen" descr="6B Out of Afr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24944"/>
            <a:ext cx="1800200" cy="2663880"/>
          </a:xfrm>
          <a:prstGeom prst="rect">
            <a:avLst/>
          </a:prstGeom>
        </p:spPr>
      </p:pic>
      <p:cxnSp>
        <p:nvCxnSpPr>
          <p:cNvPr id="10" name="9 Conector recto de flecha"/>
          <p:cNvCxnSpPr/>
          <p:nvPr/>
        </p:nvCxnSpPr>
        <p:spPr>
          <a:xfrm>
            <a:off x="2267744" y="4293096"/>
            <a:ext cx="1512168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300192" y="4077072"/>
            <a:ext cx="1656184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496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Passive</a:t>
            </a:r>
            <a:r>
              <a:rPr lang="es-ES" dirty="0" smtClean="0"/>
              <a:t> </a:t>
            </a:r>
            <a:r>
              <a:rPr lang="es-ES" dirty="0" err="1" smtClean="0"/>
              <a:t>formation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endParaRPr lang="en-US" dirty="0" smtClean="0">
              <a:solidFill>
                <a:srgbClr val="3333FF"/>
              </a:solidFill>
            </a:endParaRPr>
          </a:p>
          <a:p>
            <a:endParaRPr lang="en-US" dirty="0" smtClean="0">
              <a:solidFill>
                <a:srgbClr val="3333FF"/>
              </a:solidFill>
            </a:endParaRPr>
          </a:p>
          <a:p>
            <a:r>
              <a:rPr lang="en-US" dirty="0" smtClean="0">
                <a:solidFill>
                  <a:srgbClr val="3333FF"/>
                </a:solidFill>
              </a:rPr>
              <a:t>Sydney </a:t>
            </a:r>
            <a:r>
              <a:rPr lang="en-US" dirty="0" smtClean="0">
                <a:solidFill>
                  <a:srgbClr val="3333FF"/>
                </a:solidFill>
              </a:rPr>
              <a:t>Pollack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directed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Out of Africa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9900"/>
                </a:solidFill>
              </a:rPr>
              <a:t> Out of Africa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was directed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3333FF"/>
                </a:solidFill>
              </a:rPr>
              <a:t>Sydney Pollack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(was/were  </a:t>
            </a:r>
            <a:r>
              <a:rPr lang="en-US" dirty="0" smtClean="0">
                <a:solidFill>
                  <a:srgbClr val="FF0000"/>
                </a:solidFill>
              </a:rPr>
              <a:t>+  V </a:t>
            </a:r>
            <a:r>
              <a:rPr lang="en-US" sz="18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ransition advTm="150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try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12856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They’</a:t>
            </a:r>
            <a:r>
              <a:rPr lang="en-US" dirty="0" smtClean="0">
                <a:solidFill>
                  <a:srgbClr val="FF0000"/>
                </a:solidFill>
              </a:rPr>
              <a:t>re</a:t>
            </a:r>
            <a:r>
              <a:rPr lang="en-US" dirty="0" smtClean="0"/>
              <a:t> </a:t>
            </a:r>
            <a:r>
              <a:rPr lang="en-US" dirty="0" smtClean="0"/>
              <a:t>mak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the film on location.</a:t>
            </a: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 film …………... on </a:t>
            </a:r>
            <a:r>
              <a:rPr lang="en-US" dirty="0" smtClean="0"/>
              <a:t>location.</a:t>
            </a:r>
          </a:p>
          <a:p>
            <a:pPr algn="ctr">
              <a:buNone/>
            </a:pPr>
            <a:r>
              <a:rPr lang="en-US" b="1" dirty="0" smtClean="0"/>
              <a:t>Am/is/are  BEING   V3</a:t>
            </a:r>
          </a:p>
          <a:p>
            <a:endParaRPr lang="es-ES" dirty="0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Solution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They</a:t>
            </a:r>
            <a:r>
              <a:rPr lang="en-US" dirty="0" smtClean="0"/>
              <a:t>’</a:t>
            </a:r>
            <a:r>
              <a:rPr lang="en-US" dirty="0" smtClean="0">
                <a:solidFill>
                  <a:srgbClr val="FF0000"/>
                </a:solidFill>
              </a:rPr>
              <a:t>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mak</a:t>
            </a:r>
            <a:r>
              <a:rPr lang="en-US" sz="3600" b="1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the film</a:t>
            </a:r>
            <a:r>
              <a:rPr lang="en-US" dirty="0" smtClean="0"/>
              <a:t> on location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The </a:t>
            </a:r>
            <a:r>
              <a:rPr lang="en-US" dirty="0" smtClean="0">
                <a:solidFill>
                  <a:srgbClr val="009900"/>
                </a:solidFill>
              </a:rPr>
              <a:t>film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is be</a:t>
            </a:r>
            <a:r>
              <a:rPr lang="en-US" sz="3600" b="1" dirty="0" smtClean="0">
                <a:solidFill>
                  <a:srgbClr val="FF0000"/>
                </a:solidFill>
              </a:rPr>
              <a:t>ing</a:t>
            </a:r>
            <a:r>
              <a:rPr lang="en-US" dirty="0" smtClean="0">
                <a:solidFill>
                  <a:srgbClr val="FF0000"/>
                </a:solidFill>
              </a:rPr>
              <a:t> made</a:t>
            </a:r>
            <a:r>
              <a:rPr lang="en-US" dirty="0" smtClean="0"/>
              <a:t> on location </a:t>
            </a:r>
            <a:r>
              <a:rPr lang="en-US" b="1" dirty="0" smtClean="0">
                <a:solidFill>
                  <a:srgbClr val="3333FF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them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try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will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release</a:t>
            </a:r>
            <a:r>
              <a:rPr lang="en-US" dirty="0" smtClean="0"/>
              <a:t> the film next year.</a:t>
            </a: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The film </a:t>
            </a:r>
            <a:r>
              <a:rPr lang="en-US" dirty="0" smtClean="0"/>
              <a:t>…………… </a:t>
            </a:r>
            <a:r>
              <a:rPr lang="en-US" dirty="0" smtClean="0"/>
              <a:t>next year</a:t>
            </a:r>
            <a:r>
              <a:rPr lang="en-US" dirty="0" smtClean="0"/>
              <a:t>.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will  BE   V3</a:t>
            </a:r>
          </a:p>
          <a:p>
            <a:pPr algn="ctr"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advTm="1007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Solution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They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will release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9900"/>
                </a:solidFill>
              </a:rPr>
              <a:t>the film</a:t>
            </a:r>
            <a:r>
              <a:rPr lang="en-US" dirty="0" smtClean="0"/>
              <a:t> next year. </a:t>
            </a: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The film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will be released</a:t>
            </a:r>
            <a:r>
              <a:rPr lang="en-US" dirty="0" smtClean="0"/>
              <a:t> next year.</a:t>
            </a:r>
          </a:p>
          <a:p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Now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try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6952816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Thousands of fans  </a:t>
            </a:r>
            <a:r>
              <a:rPr lang="en-US" dirty="0" smtClean="0">
                <a:solidFill>
                  <a:srgbClr val="FF0000"/>
                </a:solidFill>
              </a:rPr>
              <a:t>have visited</a:t>
            </a:r>
            <a:r>
              <a:rPr lang="en-US" dirty="0" smtClean="0"/>
              <a:t> the country.</a:t>
            </a: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 </a:t>
            </a:r>
            <a:r>
              <a:rPr lang="en-US" dirty="0" smtClean="0"/>
              <a:t>The country….by thousands of fans</a:t>
            </a:r>
            <a:r>
              <a:rPr lang="en-US" dirty="0" smtClean="0"/>
              <a:t>.</a:t>
            </a:r>
            <a:endParaRPr lang="en-US" dirty="0" smtClean="0"/>
          </a:p>
          <a:p>
            <a:pPr algn="ctr"/>
            <a:r>
              <a:rPr lang="en-US" b="1" dirty="0" smtClean="0"/>
              <a:t>Has/have  </a:t>
            </a:r>
            <a:r>
              <a:rPr lang="en-US" b="1" dirty="0" smtClean="0"/>
              <a:t>BEEN   </a:t>
            </a:r>
            <a:r>
              <a:rPr lang="en-US" b="1" dirty="0" smtClean="0"/>
              <a:t>V3</a:t>
            </a:r>
          </a:p>
          <a:p>
            <a:endParaRPr lang="es-ES" dirty="0"/>
          </a:p>
        </p:txBody>
      </p:sp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Solution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312856" cy="4663440"/>
          </a:xfrm>
        </p:spPr>
        <p:txBody>
          <a:bodyPr/>
          <a:lstStyle/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Thousands of fans  </a:t>
            </a:r>
            <a:r>
              <a:rPr lang="en-US" dirty="0" smtClean="0">
                <a:solidFill>
                  <a:srgbClr val="FF0000"/>
                </a:solidFill>
              </a:rPr>
              <a:t>have visited</a:t>
            </a:r>
            <a:r>
              <a:rPr lang="en-US" dirty="0" smtClean="0"/>
              <a:t> the country.</a:t>
            </a: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u="sng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Passive: </a:t>
            </a:r>
            <a:r>
              <a:rPr lang="en-US" dirty="0" smtClean="0">
                <a:solidFill>
                  <a:srgbClr val="009900"/>
                </a:solidFill>
              </a:rPr>
              <a:t>The country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has been visited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3333FF"/>
                </a:solidFill>
              </a:rPr>
              <a:t>by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33FF"/>
                </a:solidFill>
              </a:rPr>
              <a:t>thousands of fans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78416"/>
          </a:xfrm>
        </p:spPr>
        <p:txBody>
          <a:bodyPr/>
          <a:lstStyle/>
          <a:p>
            <a:r>
              <a:rPr lang="es-ES" dirty="0" smtClean="0"/>
              <a:t>Active			</a:t>
            </a:r>
            <a:r>
              <a:rPr lang="es-ES" dirty="0" err="1" smtClean="0"/>
              <a:t>Passive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71600" y="1124744"/>
            <a:ext cx="3960440" cy="50626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s-ES" sz="2100" dirty="0" smtClean="0"/>
              <a:t>1.</a:t>
            </a:r>
            <a:r>
              <a:rPr lang="tr-TR" sz="2100" dirty="0" smtClean="0"/>
              <a:t>He </a:t>
            </a:r>
            <a:r>
              <a:rPr lang="tr-TR" sz="2100" b="1" u="sng" dirty="0" smtClean="0"/>
              <a:t>wash</a:t>
            </a:r>
            <a:r>
              <a:rPr lang="tr-TR" sz="2100" b="1" u="sng" dirty="0" smtClean="0">
                <a:solidFill>
                  <a:srgbClr val="FF0000"/>
                </a:solidFill>
              </a:rPr>
              <a:t>es</a:t>
            </a:r>
            <a:r>
              <a:rPr lang="tr-TR" sz="2100" dirty="0" smtClean="0"/>
              <a:t> the car.</a:t>
            </a:r>
            <a:endParaRPr lang="es-ES" sz="2100" dirty="0" smtClean="0"/>
          </a:p>
          <a:p>
            <a:pPr>
              <a:lnSpc>
                <a:spcPct val="80000"/>
              </a:lnSpc>
            </a:pPr>
            <a:r>
              <a:rPr lang="es-ES" sz="2100" dirty="0" smtClean="0"/>
              <a:t>2.</a:t>
            </a:r>
            <a:r>
              <a:rPr lang="tr-TR" sz="2100" dirty="0" smtClean="0"/>
              <a:t>He </a:t>
            </a:r>
            <a:r>
              <a:rPr lang="tr-TR" sz="2100" b="1" u="sng" dirty="0" smtClean="0"/>
              <a:t>wash</a:t>
            </a:r>
            <a:r>
              <a:rPr lang="tr-TR" sz="2100" b="1" u="sng" dirty="0" smtClean="0">
                <a:solidFill>
                  <a:srgbClr val="FF0000"/>
                </a:solidFill>
              </a:rPr>
              <a:t>ed</a:t>
            </a:r>
            <a:r>
              <a:rPr lang="tr-TR" sz="2100" dirty="0" smtClean="0"/>
              <a:t> the car.	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3.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is</a:t>
            </a:r>
            <a:r>
              <a:rPr lang="tr-TR" sz="2100" b="1" u="sng" dirty="0" smtClean="0"/>
              <a:t> wash</a:t>
            </a:r>
            <a:r>
              <a:rPr lang="tr-TR" sz="2100" b="1" u="sng" dirty="0" smtClean="0">
                <a:solidFill>
                  <a:srgbClr val="FF0000"/>
                </a:solidFill>
              </a:rPr>
              <a:t>ing</a:t>
            </a:r>
            <a:r>
              <a:rPr lang="tr-TR" sz="2100" dirty="0" smtClean="0"/>
              <a:t> the car</a:t>
            </a:r>
            <a:r>
              <a:rPr lang="tr-TR" sz="2100" dirty="0" smtClean="0"/>
              <a:t>.</a:t>
            </a:r>
            <a:endParaRPr lang="tr-TR" sz="2100" dirty="0" smtClean="0"/>
          </a:p>
          <a:p>
            <a:pPr>
              <a:lnSpc>
                <a:spcPct val="80000"/>
              </a:lnSpc>
            </a:pPr>
            <a:r>
              <a:rPr lang="es-ES" sz="2100" dirty="0" smtClean="0"/>
              <a:t>4.</a:t>
            </a:r>
            <a:r>
              <a:rPr lang="tr-TR" sz="2100" dirty="0" smtClean="0"/>
              <a:t>He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b="1" u="sng" dirty="0" smtClean="0">
                <a:solidFill>
                  <a:srgbClr val="FF0000"/>
                </a:solidFill>
              </a:rPr>
              <a:t>was</a:t>
            </a:r>
            <a:r>
              <a:rPr lang="tr-TR" sz="2100" b="1" u="sng" dirty="0" smtClean="0"/>
              <a:t> wash</a:t>
            </a:r>
            <a:r>
              <a:rPr lang="tr-TR" sz="2100" b="1" u="sng" dirty="0" smtClean="0">
                <a:solidFill>
                  <a:srgbClr val="FF0000"/>
                </a:solidFill>
              </a:rPr>
              <a:t>ing</a:t>
            </a:r>
            <a:r>
              <a:rPr lang="tr-TR" sz="2100" dirty="0" smtClean="0"/>
              <a:t> the car</a:t>
            </a:r>
            <a:r>
              <a:rPr lang="tr-TR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5.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has</a:t>
            </a:r>
            <a:r>
              <a:rPr lang="tr-TR" sz="2100" b="1" u="sng" dirty="0" smtClean="0"/>
              <a:t> wash</a:t>
            </a:r>
            <a:r>
              <a:rPr lang="tr-TR" sz="2100" b="1" u="sng" dirty="0" smtClean="0">
                <a:solidFill>
                  <a:srgbClr val="FF0000"/>
                </a:solidFill>
              </a:rPr>
              <a:t>ed</a:t>
            </a:r>
            <a:r>
              <a:rPr lang="tr-TR" sz="2100" dirty="0" smtClean="0"/>
              <a:t> the car.</a:t>
            </a: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s-ES" sz="2100" dirty="0" smtClean="0"/>
              <a:t>6.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has</a:t>
            </a:r>
            <a:r>
              <a:rPr lang="en-US" sz="2100" b="1" u="sng" dirty="0" smtClean="0">
                <a:solidFill>
                  <a:srgbClr val="FF0000"/>
                </a:solidFill>
              </a:rPr>
              <a:t> been</a:t>
            </a:r>
            <a:r>
              <a:rPr lang="tr-TR" sz="2100" b="1" u="sng" dirty="0" smtClean="0"/>
              <a:t> wash</a:t>
            </a:r>
            <a:r>
              <a:rPr lang="en-US" sz="2100" b="1" u="sng" dirty="0" err="1" smtClean="0">
                <a:solidFill>
                  <a:srgbClr val="FF0000"/>
                </a:solidFill>
              </a:rPr>
              <a:t>ing</a:t>
            </a:r>
            <a:r>
              <a:rPr lang="tr-TR" sz="2100" dirty="0" smtClean="0"/>
              <a:t> the car</a:t>
            </a:r>
            <a:r>
              <a:rPr lang="es-ES" sz="2100" dirty="0" smtClean="0"/>
              <a:t>.</a:t>
            </a:r>
            <a:endParaRPr lang="tr-TR" sz="2100" dirty="0" smtClean="0"/>
          </a:p>
          <a:p>
            <a:pPr>
              <a:lnSpc>
                <a:spcPct val="80000"/>
              </a:lnSpc>
            </a:pPr>
            <a:r>
              <a:rPr lang="es-ES" sz="2100" dirty="0" smtClean="0"/>
              <a:t>7.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had</a:t>
            </a:r>
            <a:r>
              <a:rPr lang="tr-TR" sz="2100" b="1" u="sng" dirty="0" smtClean="0"/>
              <a:t> wash</a:t>
            </a:r>
            <a:r>
              <a:rPr lang="tr-TR" sz="2100" b="1" u="sng" dirty="0" smtClean="0">
                <a:solidFill>
                  <a:srgbClr val="FF0000"/>
                </a:solidFill>
              </a:rPr>
              <a:t>ed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dirty="0" smtClean="0"/>
              <a:t>the car.           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8.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will</a:t>
            </a:r>
            <a:r>
              <a:rPr lang="tr-TR" sz="2100" b="1" u="sng" dirty="0" smtClean="0"/>
              <a:t> wash</a:t>
            </a:r>
            <a:r>
              <a:rPr lang="tr-TR" sz="2100" dirty="0" smtClean="0"/>
              <a:t> the car. 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9.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is going to</a:t>
            </a:r>
            <a:r>
              <a:rPr lang="tr-TR" sz="2100" b="1" u="sng" dirty="0" smtClean="0"/>
              <a:t> wash</a:t>
            </a:r>
            <a:r>
              <a:rPr lang="tr-TR" sz="2100" dirty="0" smtClean="0"/>
              <a:t> the car.  </a:t>
            </a:r>
            <a:r>
              <a:rPr lang="en-US" sz="2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10.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can </a:t>
            </a:r>
            <a:r>
              <a:rPr lang="tr-TR" sz="2100" b="1" u="sng" dirty="0" smtClean="0"/>
              <a:t>wash</a:t>
            </a:r>
            <a:r>
              <a:rPr lang="tr-TR" sz="2100" dirty="0" smtClean="0"/>
              <a:t> the car.               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11.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should</a:t>
            </a:r>
            <a:r>
              <a:rPr lang="tr-TR" sz="2100" b="1" u="sng" dirty="0" smtClean="0"/>
              <a:t> wash</a:t>
            </a:r>
            <a:r>
              <a:rPr lang="tr-TR" sz="2100" dirty="0" smtClean="0"/>
              <a:t> the car.     </a:t>
            </a:r>
            <a:r>
              <a:rPr lang="en-US" sz="2100" dirty="0" smtClean="0"/>
              <a:t>     </a:t>
            </a:r>
          </a:p>
          <a:p>
            <a:pPr>
              <a:lnSpc>
                <a:spcPct val="80000"/>
              </a:lnSpc>
            </a:pPr>
            <a:r>
              <a:rPr lang="en-US" sz="2100" dirty="0" smtClean="0"/>
              <a:t>12.He </a:t>
            </a:r>
            <a:r>
              <a:rPr lang="en-US" sz="2100" b="1" u="sng" dirty="0" smtClean="0">
                <a:solidFill>
                  <a:srgbClr val="FF0000"/>
                </a:solidFill>
              </a:rPr>
              <a:t>must</a:t>
            </a:r>
            <a:r>
              <a:rPr lang="en-US" sz="2100" b="1" u="sng" dirty="0" smtClean="0"/>
              <a:t> wash</a:t>
            </a:r>
            <a:r>
              <a:rPr lang="en-US" sz="2100" dirty="0" smtClean="0"/>
              <a:t> the car.            </a:t>
            </a:r>
          </a:p>
          <a:p>
            <a:pPr>
              <a:lnSpc>
                <a:spcPct val="80000"/>
              </a:lnSpc>
            </a:pPr>
            <a:r>
              <a:rPr lang="es-ES" sz="2100" dirty="0" smtClean="0"/>
              <a:t>13.</a:t>
            </a:r>
            <a:r>
              <a:rPr lang="tr-TR" sz="2100" dirty="0" smtClean="0"/>
              <a:t>He </a:t>
            </a:r>
            <a:r>
              <a:rPr lang="tr-TR" sz="2100" b="1" u="sng" dirty="0" smtClean="0">
                <a:solidFill>
                  <a:srgbClr val="FF0000"/>
                </a:solidFill>
              </a:rPr>
              <a:t>has </a:t>
            </a:r>
            <a:r>
              <a:rPr lang="en-US" sz="2100" b="1" u="sng" dirty="0" smtClean="0">
                <a:solidFill>
                  <a:srgbClr val="FF0000"/>
                </a:solidFill>
              </a:rPr>
              <a:t>to</a:t>
            </a:r>
            <a:r>
              <a:rPr lang="en-US" sz="2100" b="1" u="sng" dirty="0" smtClean="0"/>
              <a:t> </a:t>
            </a:r>
            <a:r>
              <a:rPr lang="tr-TR" sz="2100" b="1" u="sng" dirty="0" smtClean="0"/>
              <a:t>wash</a:t>
            </a:r>
            <a:r>
              <a:rPr lang="tr-TR" sz="2100" dirty="0" smtClean="0"/>
              <a:t> the car.</a:t>
            </a:r>
            <a:r>
              <a:rPr lang="tr-TR" dirty="0" smtClean="0"/>
              <a:t>	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04048" y="1124744"/>
            <a:ext cx="3929640" cy="4824536"/>
          </a:xfrm>
        </p:spPr>
        <p:txBody>
          <a:bodyPr>
            <a:normAutofit fontScale="92500" lnSpcReduction="10000"/>
          </a:bodyPr>
          <a:lstStyle/>
          <a:p>
            <a:r>
              <a:rPr lang="es-ES" sz="1800" dirty="0" smtClean="0"/>
              <a:t>1.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is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2.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was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n-US" sz="1800" dirty="0" smtClean="0"/>
              <a:t>3.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is</a:t>
            </a:r>
            <a:r>
              <a:rPr lang="tr-TR" sz="1800" b="1" u="sng" dirty="0" smtClean="0"/>
              <a:t> </a:t>
            </a:r>
            <a:r>
              <a:rPr lang="tr-TR" sz="1800" b="1" u="sng" dirty="0" smtClean="0">
                <a:solidFill>
                  <a:srgbClr val="FF0000"/>
                </a:solidFill>
              </a:rPr>
              <a:t>being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4.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was being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</a:t>
            </a:r>
            <a:r>
              <a:rPr lang="tr-TR" sz="1800" b="1" u="sng" dirty="0" smtClean="0"/>
              <a:t>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5.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has been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r>
              <a:rPr lang="tr-TR" sz="1800" dirty="0" smtClean="0"/>
              <a:t> </a:t>
            </a:r>
            <a:endParaRPr lang="es-ES" sz="1800" dirty="0" smtClean="0"/>
          </a:p>
          <a:p>
            <a:r>
              <a:rPr lang="es-ES" sz="1800" dirty="0" smtClean="0"/>
              <a:t>6.</a:t>
            </a:r>
            <a:r>
              <a:rPr lang="tr-TR" sz="1800" dirty="0" smtClean="0"/>
              <a:t>The </a:t>
            </a:r>
            <a:r>
              <a:rPr lang="tr-TR" sz="1800" dirty="0" smtClean="0"/>
              <a:t>car</a:t>
            </a:r>
            <a:r>
              <a:rPr lang="tr-TR" sz="1800" b="1" u="sng" dirty="0" smtClean="0"/>
              <a:t> </a:t>
            </a:r>
            <a:r>
              <a:rPr lang="tr-TR" sz="1800" b="1" u="sng" dirty="0" smtClean="0">
                <a:solidFill>
                  <a:srgbClr val="FF0000"/>
                </a:solidFill>
              </a:rPr>
              <a:t>has been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7.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had been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8.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will be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9.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is going to be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</a:t>
            </a:r>
            <a:r>
              <a:rPr lang="es-ES" sz="1800" dirty="0" err="1" smtClean="0"/>
              <a:t>him</a:t>
            </a:r>
            <a:r>
              <a:rPr lang="es-ES" sz="1800" dirty="0" smtClean="0"/>
              <a:t>.</a:t>
            </a:r>
          </a:p>
          <a:p>
            <a:r>
              <a:rPr lang="es-ES" sz="1800" dirty="0" smtClean="0"/>
              <a:t>10.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can be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s-ES" sz="1800" dirty="0" smtClean="0"/>
              <a:t>11.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tr-TR" sz="1800" b="1" u="sng" dirty="0" smtClean="0">
                <a:solidFill>
                  <a:srgbClr val="FF0000"/>
                </a:solidFill>
              </a:rPr>
              <a:t>should be</a:t>
            </a:r>
            <a:r>
              <a:rPr lang="tr-TR" sz="1800" dirty="0" smtClean="0"/>
              <a:t> wash</a:t>
            </a:r>
            <a:r>
              <a:rPr lang="tr-TR" sz="1800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</a:t>
            </a:r>
            <a:r>
              <a:rPr lang="tr-TR" sz="1800" dirty="0" smtClean="0"/>
              <a:t>.</a:t>
            </a:r>
            <a:endParaRPr lang="es-ES" sz="1800" dirty="0" smtClean="0"/>
          </a:p>
          <a:p>
            <a:r>
              <a:rPr lang="en-US" sz="1800" dirty="0" smtClean="0"/>
              <a:t>12.</a:t>
            </a:r>
            <a:r>
              <a:rPr lang="tr-TR" sz="1800" dirty="0" smtClean="0"/>
              <a:t>The </a:t>
            </a:r>
            <a:r>
              <a:rPr lang="tr-TR" sz="1800" dirty="0" smtClean="0"/>
              <a:t>car </a:t>
            </a:r>
            <a:r>
              <a:rPr lang="en-US" sz="1800" b="1" u="sng" dirty="0" smtClean="0">
                <a:solidFill>
                  <a:srgbClr val="FF0000"/>
                </a:solidFill>
              </a:rPr>
              <a:t>must</a:t>
            </a:r>
            <a:r>
              <a:rPr lang="tr-TR" sz="1800" b="1" u="sng" dirty="0" smtClean="0">
                <a:solidFill>
                  <a:srgbClr val="FF0000"/>
                </a:solidFill>
              </a:rPr>
              <a:t> be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him.</a:t>
            </a:r>
            <a:r>
              <a:rPr lang="en-US" sz="1800" dirty="0" smtClean="0"/>
              <a:t> </a:t>
            </a:r>
            <a:endParaRPr lang="en-US" sz="1800" dirty="0" smtClean="0"/>
          </a:p>
          <a:p>
            <a:r>
              <a:rPr lang="es-ES" sz="1800" dirty="0" smtClean="0"/>
              <a:t>13.</a:t>
            </a:r>
            <a:r>
              <a:rPr lang="tr-TR" sz="1800" dirty="0" smtClean="0"/>
              <a:t>The </a:t>
            </a:r>
            <a:r>
              <a:rPr lang="tr-TR" sz="1800" dirty="0" smtClean="0"/>
              <a:t>car</a:t>
            </a:r>
            <a:r>
              <a:rPr lang="tr-TR" sz="1800" b="1" u="sng" dirty="0" smtClean="0"/>
              <a:t> </a:t>
            </a:r>
            <a:r>
              <a:rPr lang="tr-TR" sz="1800" b="1" u="sng" dirty="0" smtClean="0">
                <a:solidFill>
                  <a:srgbClr val="FF0000"/>
                </a:solidFill>
              </a:rPr>
              <a:t>has </a:t>
            </a:r>
            <a:r>
              <a:rPr lang="en-US" sz="1800" b="1" u="sng" dirty="0" smtClean="0">
                <a:solidFill>
                  <a:srgbClr val="FF0000"/>
                </a:solidFill>
              </a:rPr>
              <a:t>to </a:t>
            </a:r>
            <a:r>
              <a:rPr lang="tr-TR" sz="1800" b="1" u="sng" dirty="0" smtClean="0">
                <a:solidFill>
                  <a:srgbClr val="FF0000"/>
                </a:solidFill>
              </a:rPr>
              <a:t>be</a:t>
            </a:r>
            <a:r>
              <a:rPr lang="tr-TR" sz="1800" b="1" u="sng" dirty="0" smtClean="0"/>
              <a:t> wash</a:t>
            </a:r>
            <a:r>
              <a:rPr lang="tr-TR" sz="1800" b="1" u="sng" dirty="0" smtClean="0">
                <a:solidFill>
                  <a:srgbClr val="FF0000"/>
                </a:solidFill>
              </a:rPr>
              <a:t>ed</a:t>
            </a:r>
            <a:r>
              <a:rPr lang="tr-TR" sz="1800" dirty="0" smtClean="0"/>
              <a:t> by him.</a:t>
            </a:r>
            <a:r>
              <a:rPr lang="en-US" sz="1800" dirty="0" smtClean="0"/>
              <a:t>*</a:t>
            </a:r>
            <a:endParaRPr lang="es-ES" sz="1800" dirty="0"/>
          </a:p>
        </p:txBody>
      </p:sp>
    </p:spTree>
  </p:cSld>
  <p:clrMapOvr>
    <a:masterClrMapping/>
  </p:clrMapOvr>
  <p:transition advTm="203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 you know where…?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 smtClean="0"/>
              <a:t>IS THE FILM SET?</a:t>
            </a:r>
          </a:p>
          <a:p>
            <a:endParaRPr lang="es-ES" dirty="0" smtClean="0"/>
          </a:p>
          <a:p>
            <a:r>
              <a:rPr lang="en-US" dirty="0" smtClean="0"/>
              <a:t>IN WHICH COUNTRY DOES THE ACTION TAKE PLACE?</a:t>
            </a:r>
          </a:p>
          <a:p>
            <a:endParaRPr lang="es-ES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CORRECT 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MISTAKES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96832" cy="4663440"/>
          </a:xfrm>
        </p:spPr>
        <p:txBody>
          <a:bodyPr/>
          <a:lstStyle/>
          <a:p>
            <a:endParaRPr lang="es-ES" dirty="0" smtClean="0"/>
          </a:p>
          <a:p>
            <a:r>
              <a:rPr lang="en-US" dirty="0" smtClean="0"/>
              <a:t>1. </a:t>
            </a:r>
            <a:r>
              <a:rPr lang="en-US" dirty="0" err="1" smtClean="0"/>
              <a:t>Lada</a:t>
            </a:r>
            <a:r>
              <a:rPr lang="en-US" dirty="0" smtClean="0"/>
              <a:t> </a:t>
            </a:r>
            <a:r>
              <a:rPr lang="en-US" dirty="0" smtClean="0"/>
              <a:t>cars </a:t>
            </a:r>
            <a:r>
              <a:rPr lang="en-US" dirty="0" smtClean="0">
                <a:solidFill>
                  <a:srgbClr val="FF0000"/>
                </a:solidFill>
              </a:rPr>
              <a:t>made in Russia</a:t>
            </a:r>
            <a:r>
              <a:rPr lang="en-US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err="1" smtClean="0"/>
              <a:t>Lada</a:t>
            </a:r>
            <a:r>
              <a:rPr lang="en-US" dirty="0" smtClean="0"/>
              <a:t> cars </a:t>
            </a:r>
            <a:r>
              <a:rPr lang="en-US" u="sng" dirty="0" smtClean="0">
                <a:solidFill>
                  <a:srgbClr val="FF0000"/>
                </a:solidFill>
              </a:rPr>
              <a:t>are made</a:t>
            </a:r>
            <a:r>
              <a:rPr lang="en-US" dirty="0" smtClean="0"/>
              <a:t> in Russia.</a:t>
            </a:r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835696" y="342900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02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2.  A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new motorway is being build at 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moment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A new motorway </a:t>
            </a:r>
            <a:r>
              <a:rPr lang="en-US" dirty="0" smtClean="0">
                <a:solidFill>
                  <a:srgbClr val="FF0000"/>
                </a:solidFill>
              </a:rPr>
              <a:t>is being BUILT</a:t>
            </a:r>
            <a:r>
              <a:rPr lang="en-US" dirty="0" smtClean="0"/>
              <a:t> at the moment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3068960"/>
            <a:ext cx="15121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0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  This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were watched by millions of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people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This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was</a:t>
            </a:r>
            <a:r>
              <a:rPr lang="en-US" dirty="0" smtClean="0">
                <a:solidFill>
                  <a:srgbClr val="FF0000"/>
                </a:solidFill>
              </a:rPr>
              <a:t> watched</a:t>
            </a:r>
            <a:r>
              <a:rPr lang="en-US" dirty="0" smtClean="0"/>
              <a:t> by millions of people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2996952"/>
            <a:ext cx="158417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My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bag was stole when I was in Florida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My </a:t>
            </a:r>
            <a:r>
              <a:rPr lang="en-US" dirty="0" smtClean="0"/>
              <a:t>bag </a:t>
            </a:r>
            <a:r>
              <a:rPr lang="en-US" dirty="0" smtClean="0">
                <a:solidFill>
                  <a:srgbClr val="FF0000"/>
                </a:solidFill>
              </a:rPr>
              <a:t>was stole</a:t>
            </a:r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sz="3600" b="1" dirty="0" smtClean="0"/>
              <a:t> </a:t>
            </a:r>
            <a:r>
              <a:rPr lang="en-US" dirty="0" smtClean="0"/>
              <a:t>when I was in Florida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91680" y="3212976"/>
            <a:ext cx="144016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8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 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Harry Potter books were  written for JK Rowling.</a:t>
            </a:r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Harry Potter books were written </a:t>
            </a:r>
            <a:r>
              <a:rPr lang="en-US" sz="4000" b="1" dirty="0" smtClean="0">
                <a:solidFill>
                  <a:srgbClr val="FF0000"/>
                </a:solidFill>
              </a:rPr>
              <a:t>by </a:t>
            </a:r>
            <a:r>
              <a:rPr lang="en-US" dirty="0" smtClean="0"/>
              <a:t>JK Rowling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3140968"/>
            <a:ext cx="1512168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1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I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couldn’t send you an e-mail because my computer was repairing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couldn’t send you an e-mail because my computer </a:t>
            </a:r>
            <a:r>
              <a:rPr lang="en-US" dirty="0" smtClean="0">
                <a:solidFill>
                  <a:srgbClr val="FF0000"/>
                </a:solidFill>
              </a:rPr>
              <a:t>was </a:t>
            </a:r>
            <a:r>
              <a:rPr lang="en-US" sz="3600" b="1" dirty="0" smtClean="0">
                <a:solidFill>
                  <a:srgbClr val="FF0000"/>
                </a:solidFill>
              </a:rPr>
              <a:t>being</a:t>
            </a:r>
            <a:r>
              <a:rPr lang="en-US" dirty="0" smtClean="0">
                <a:solidFill>
                  <a:srgbClr val="FF0000"/>
                </a:solidFill>
              </a:rPr>
              <a:t> repaired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3068960"/>
            <a:ext cx="136815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2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 You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will taken to your hotel by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taxi.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You </a:t>
            </a:r>
            <a:r>
              <a:rPr lang="en-US" dirty="0" smtClean="0">
                <a:solidFill>
                  <a:srgbClr val="FF0000"/>
                </a:solidFill>
              </a:rPr>
              <a:t>will </a:t>
            </a:r>
            <a:r>
              <a:rPr lang="en-US" sz="3600" b="1" dirty="0" smtClean="0">
                <a:solidFill>
                  <a:srgbClr val="FF0000"/>
                </a:solidFill>
              </a:rPr>
              <a:t>be</a:t>
            </a:r>
            <a:r>
              <a:rPr lang="en-US" dirty="0" smtClean="0">
                <a:solidFill>
                  <a:srgbClr val="FF0000"/>
                </a:solidFill>
              </a:rPr>
              <a:t> taken</a:t>
            </a:r>
            <a:r>
              <a:rPr lang="en-US" dirty="0" smtClean="0"/>
              <a:t> to your hotel  by taxi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763688" y="3356992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1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Oh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no! Our flight has being cancelled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Oh </a:t>
            </a:r>
            <a:r>
              <a:rPr lang="en-US" dirty="0" smtClean="0"/>
              <a:t>no! Our flight </a:t>
            </a:r>
            <a:r>
              <a:rPr lang="en-US" dirty="0" smtClean="0">
                <a:solidFill>
                  <a:srgbClr val="FF0000"/>
                </a:solidFill>
              </a:rPr>
              <a:t>has </a:t>
            </a:r>
            <a:r>
              <a:rPr lang="en-US" sz="3600" b="1" dirty="0" smtClean="0">
                <a:solidFill>
                  <a:srgbClr val="FF0000"/>
                </a:solidFill>
              </a:rPr>
              <a:t>been</a:t>
            </a:r>
            <a:r>
              <a:rPr lang="en-US" dirty="0" smtClean="0">
                <a:solidFill>
                  <a:srgbClr val="FF0000"/>
                </a:solidFill>
              </a:rPr>
              <a:t> cancelled</a:t>
            </a:r>
            <a:r>
              <a:rPr lang="en-US" dirty="0" smtClean="0"/>
              <a:t>!</a:t>
            </a:r>
            <a:endParaRPr lang="en-US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1763688" y="3429000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1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456872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9. English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is spoke in this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restaurant.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English </a:t>
            </a:r>
            <a:r>
              <a:rPr lang="en-US" dirty="0" smtClean="0">
                <a:solidFill>
                  <a:srgbClr val="FF0000"/>
                </a:solidFill>
              </a:rPr>
              <a:t>is spoke</a:t>
            </a:r>
            <a:r>
              <a:rPr lang="en-US" sz="36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in this restaurant</a:t>
            </a:r>
            <a:r>
              <a:rPr lang="en-US" dirty="0" smtClean="0"/>
              <a:t>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763688" y="3429000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15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528880" cy="466344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 Seat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belts must wear  at all times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Seat belts </a:t>
            </a:r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sz="3600" b="1" dirty="0" smtClean="0">
                <a:solidFill>
                  <a:srgbClr val="FF0000"/>
                </a:solidFill>
              </a:rPr>
              <a:t>be worn</a:t>
            </a:r>
            <a:r>
              <a:rPr lang="en-US" dirty="0" smtClean="0"/>
              <a:t> at all </a:t>
            </a:r>
            <a:r>
              <a:rPr lang="en-US" dirty="0" smtClean="0"/>
              <a:t>times.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3212976"/>
            <a:ext cx="15121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ransition advTm="117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Da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Vinci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Code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WHERE IS THE FILM SET?</a:t>
            </a:r>
          </a:p>
          <a:p>
            <a:r>
              <a:rPr lang="en-US" sz="2000" dirty="0" smtClean="0"/>
              <a:t>IN </a:t>
            </a:r>
            <a:r>
              <a:rPr lang="en-US" sz="2000" dirty="0" smtClean="0"/>
              <a:t>WHICH COUNTRY DOES THE ACTION TAKE PLACE?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Paris- London</a:t>
            </a:r>
          </a:p>
          <a:p>
            <a:endParaRPr lang="es-ES" dirty="0"/>
          </a:p>
        </p:txBody>
      </p:sp>
      <p:pic>
        <p:nvPicPr>
          <p:cNvPr id="4" name="3 Imagen" descr="6B The DaVinci C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348881"/>
            <a:ext cx="2232248" cy="33221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REWRITE SENTENCES WITH THE PASSIVE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1. </a:t>
            </a:r>
            <a:r>
              <a:rPr lang="en-US" dirty="0" smtClean="0"/>
              <a:t>They </a:t>
            </a:r>
            <a:r>
              <a:rPr lang="en-US" dirty="0" smtClean="0">
                <a:solidFill>
                  <a:srgbClr val="FF0000"/>
                </a:solidFill>
              </a:rPr>
              <a:t>sell</a:t>
            </a:r>
            <a:r>
              <a:rPr lang="en-US" dirty="0" smtClean="0"/>
              <a:t> cold drinks here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Cold drinks </a:t>
            </a:r>
            <a:r>
              <a:rPr lang="en-US" dirty="0" smtClean="0">
                <a:solidFill>
                  <a:srgbClr val="FF0000"/>
                </a:solidFill>
              </a:rPr>
              <a:t>are sold</a:t>
            </a:r>
            <a:r>
              <a:rPr lang="en-US" dirty="0" smtClean="0"/>
              <a:t> here</a:t>
            </a:r>
            <a:r>
              <a:rPr lang="en-US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7" name="6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1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2.  They 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subtitle a lot of foreign films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A lot of foreign films </a:t>
            </a:r>
            <a:r>
              <a:rPr lang="en-US" dirty="0" smtClean="0">
                <a:solidFill>
                  <a:srgbClr val="FF0000"/>
                </a:solidFill>
              </a:rPr>
              <a:t>are subtitled</a:t>
            </a:r>
            <a:r>
              <a:rPr lang="en-US" dirty="0" smtClean="0"/>
              <a:t>.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  Someone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threw the letters away by mistake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letters </a:t>
            </a:r>
            <a:r>
              <a:rPr lang="en-US" dirty="0" smtClean="0">
                <a:solidFill>
                  <a:srgbClr val="FF0000"/>
                </a:solidFill>
              </a:rPr>
              <a:t>were thrown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away by mistake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4.  Some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people are painting my house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My </a:t>
            </a:r>
            <a:r>
              <a:rPr lang="en-US" dirty="0" smtClean="0"/>
              <a:t>house </a:t>
            </a:r>
            <a:r>
              <a:rPr lang="en-US" dirty="0" smtClean="0">
                <a:solidFill>
                  <a:srgbClr val="FF0000"/>
                </a:solidFill>
              </a:rPr>
              <a:t>is being painted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5.  They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have sold all the tickets for the concert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the tickets for the concert </a:t>
            </a:r>
            <a:r>
              <a:rPr lang="en-US" dirty="0" smtClean="0">
                <a:solidFill>
                  <a:srgbClr val="FF0000"/>
                </a:solidFill>
              </a:rPr>
              <a:t>have been sold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6.  They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will play the match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tomorrow.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match </a:t>
            </a:r>
            <a:r>
              <a:rPr lang="en-US" dirty="0" smtClean="0">
                <a:solidFill>
                  <a:srgbClr val="FF0000"/>
                </a:solidFill>
              </a:rPr>
              <a:t>will be played tomorrow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7. Somebody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must pay this bill tomorrow.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7">
              <a:buNone/>
            </a:pPr>
            <a:r>
              <a:rPr lang="es-ES" sz="3600" dirty="0" smtClean="0">
                <a:solidFill>
                  <a:schemeClr val="tx2"/>
                </a:solidFill>
              </a:rPr>
              <a:t>…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bill </a:t>
            </a:r>
            <a:r>
              <a:rPr lang="en-US" dirty="0" smtClean="0">
                <a:solidFill>
                  <a:srgbClr val="FF0000"/>
                </a:solidFill>
              </a:rPr>
              <a:t>must be paid tomorrow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1619672" y="3429000"/>
            <a:ext cx="1584176" cy="100811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VOCABULARY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TRY TO REMEMBER THE WORDS</a:t>
            </a:r>
          </a:p>
          <a:p>
            <a:endParaRPr lang="es-ES" dirty="0"/>
          </a:p>
        </p:txBody>
      </p:sp>
    </p:spTree>
  </p:cSld>
  <p:clrMapOvr>
    <a:masterClrMapping/>
  </p:clrMapOvr>
  <p:transition advTm="446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1. The music from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 __ __ __ __ __ __ __ __ </a:t>
            </a:r>
            <a:r>
              <a:rPr lang="en-US" dirty="0" smtClean="0"/>
              <a:t>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soundtrack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advTm="1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2.The person who makes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d__ __ __ __ __ __ </a:t>
            </a:r>
            <a:r>
              <a:rPr lang="en-US" dirty="0" smtClean="0"/>
              <a:t>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director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advTm="10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Memoirs of a Geisha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WHERE IS THE FILM SET?</a:t>
            </a:r>
          </a:p>
          <a:p>
            <a:r>
              <a:rPr lang="en-US" sz="2000" dirty="0" smtClean="0"/>
              <a:t>IN WHICH COUNTRY DOES THE ACTION TAKE PLACE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Japan-America</a:t>
            </a:r>
          </a:p>
          <a:p>
            <a:endParaRPr lang="es-ES" dirty="0"/>
          </a:p>
        </p:txBody>
      </p:sp>
      <p:pic>
        <p:nvPicPr>
          <p:cNvPr id="4" name="3 Imagen" descr="6B Memoirs_of_a_Geisha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276872"/>
            <a:ext cx="2160240" cy="3210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3.All the actors in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 __ __ </a:t>
            </a:r>
            <a:r>
              <a:rPr lang="en-US" dirty="0" smtClean="0"/>
              <a:t>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cast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advTm="104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4.All the people who make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 __ __ __  c __ __ </a:t>
            </a:r>
            <a:r>
              <a:rPr lang="en-US" dirty="0" smtClean="0"/>
              <a:t>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film crew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advTm="10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5.Filmed in the real place, not in a studio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O__  l__ __ __ __ __ __ __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location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6.The part of a cinema or TV where the image appears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s__ __ __ __ </a:t>
            </a:r>
            <a:r>
              <a:rPr lang="en-US" dirty="0" smtClean="0"/>
              <a:t>__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screen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ransition advTm="10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VOCABULARY PAGE</a:t>
            </a:r>
            <a:br>
              <a:rPr lang="en-U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. Kinds </a:t>
            </a:r>
            <a:r>
              <a:rPr lang="en-US" dirty="0" smtClean="0"/>
              <a:t>of films</a:t>
            </a:r>
          </a:p>
          <a:p>
            <a:endParaRPr lang="es-ES" dirty="0"/>
          </a:p>
        </p:txBody>
      </p:sp>
    </p:spTree>
  </p:cSld>
  <p:clrMapOvr>
    <a:masterClrMapping/>
  </p:clrMapOvr>
  <p:transition advTm="5485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229200"/>
            <a:ext cx="7498080" cy="1143000"/>
          </a:xfrm>
        </p:spPr>
        <p:txBody>
          <a:bodyPr/>
          <a:lstStyle/>
          <a:p>
            <a:r>
              <a:rPr lang="es-ES" dirty="0" smtClean="0"/>
              <a:t>western</a:t>
            </a:r>
            <a:endParaRPr lang="es-ES" dirty="0"/>
          </a:p>
        </p:txBody>
      </p:sp>
      <p:pic>
        <p:nvPicPr>
          <p:cNvPr id="4" name="3 Marcador de contenido" descr="6B Western-Glo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1831" y="260350"/>
            <a:ext cx="6400800" cy="4800600"/>
          </a:xfrm>
        </p:spPr>
      </p:pic>
    </p:spTree>
    <p:custDataLst>
      <p:tags r:id="rId1"/>
    </p:custDataLst>
  </p:cSld>
  <p:clrMapOvr>
    <a:masterClrMapping/>
  </p:clrMapOvr>
  <p:transition advTm="11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7498080" cy="1143000"/>
          </a:xfrm>
        </p:spPr>
        <p:txBody>
          <a:bodyPr/>
          <a:lstStyle/>
          <a:p>
            <a:r>
              <a:rPr lang="es-ES" dirty="0" err="1" smtClean="0"/>
              <a:t>Action</a:t>
            </a:r>
            <a:r>
              <a:rPr lang="es-ES" dirty="0" smtClean="0"/>
              <a:t> film</a:t>
            </a:r>
            <a:endParaRPr lang="es-ES" dirty="0"/>
          </a:p>
        </p:txBody>
      </p:sp>
      <p:pic>
        <p:nvPicPr>
          <p:cNvPr id="4" name="3 Marcador de contenido" descr="6B speed_movie_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56819" y="728663"/>
            <a:ext cx="2790825" cy="4152900"/>
          </a:xfrm>
        </p:spPr>
      </p:pic>
    </p:spTree>
    <p:custDataLst>
      <p:tags r:id="rId1"/>
    </p:custDataLst>
  </p:cSld>
  <p:clrMapOvr>
    <a:masterClrMapping/>
  </p:clrMapOvr>
  <p:transition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373216"/>
            <a:ext cx="7498080" cy="1143000"/>
          </a:xfrm>
        </p:spPr>
        <p:txBody>
          <a:bodyPr/>
          <a:lstStyle/>
          <a:p>
            <a:r>
              <a:rPr lang="es-ES" dirty="0" smtClean="0"/>
              <a:t>musical</a:t>
            </a:r>
            <a:endParaRPr lang="es-ES" dirty="0"/>
          </a:p>
        </p:txBody>
      </p:sp>
      <p:pic>
        <p:nvPicPr>
          <p:cNvPr id="4" name="3 Marcador de contenido" descr="6B 2006_high_school_music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51831" y="607695"/>
            <a:ext cx="6400800" cy="4251960"/>
          </a:xfrm>
        </p:spPr>
      </p:pic>
    </p:spTree>
    <p:custDataLst>
      <p:tags r:id="rId1"/>
    </p:custDataLst>
  </p:cSld>
  <p:clrMapOvr>
    <a:masterClrMapping/>
  </p:clrMapOvr>
  <p:transition advTm="119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7498080" cy="1143000"/>
          </a:xfrm>
        </p:spPr>
        <p:txBody>
          <a:bodyPr/>
          <a:lstStyle/>
          <a:p>
            <a:r>
              <a:rPr lang="es-ES" dirty="0" smtClean="0"/>
              <a:t>Horror film</a:t>
            </a:r>
            <a:endParaRPr lang="es-ES" dirty="0"/>
          </a:p>
        </p:txBody>
      </p:sp>
      <p:pic>
        <p:nvPicPr>
          <p:cNvPr id="4" name="3 Marcador de contenido" descr="6B horror fil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75731" y="752475"/>
            <a:ext cx="4953000" cy="3962400"/>
          </a:xfrm>
        </p:spPr>
      </p:pic>
    </p:spTree>
    <p:custDataLst>
      <p:tags r:id="rId1"/>
    </p:custDataLst>
  </p:cSld>
  <p:clrMapOvr>
    <a:masterClrMapping/>
  </p:clrMapOvr>
  <p:transition advTm="11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301208"/>
            <a:ext cx="7498080" cy="1143000"/>
          </a:xfrm>
        </p:spPr>
        <p:txBody>
          <a:bodyPr/>
          <a:lstStyle/>
          <a:p>
            <a:r>
              <a:rPr lang="es-ES" dirty="0" smtClean="0"/>
              <a:t>thriller</a:t>
            </a:r>
            <a:endParaRPr lang="es-ES" dirty="0"/>
          </a:p>
        </p:txBody>
      </p:sp>
      <p:pic>
        <p:nvPicPr>
          <p:cNvPr id="4" name="3 Marcador de contenido" descr="6B thriller Salt_film_pos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80631" y="699135"/>
            <a:ext cx="2743200" cy="4069080"/>
          </a:xfrm>
        </p:spPr>
      </p:pic>
    </p:spTree>
    <p:custDataLst>
      <p:tags r:id="rId1"/>
    </p:custDataLst>
  </p:cSld>
  <p:clrMapOvr>
    <a:masterClrMapping/>
  </p:clrMapOvr>
  <p:transition advTm="12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Brave Heart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WHERE IS THE FILM SET?</a:t>
            </a:r>
          </a:p>
          <a:p>
            <a:r>
              <a:rPr lang="en-US" sz="2000" dirty="0" smtClean="0"/>
              <a:t>IN WHICH COUNTRY DOES THE ACTION TAKE PLACE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Scotland</a:t>
            </a:r>
          </a:p>
          <a:p>
            <a:endParaRPr lang="es-ES" dirty="0"/>
          </a:p>
        </p:txBody>
      </p:sp>
      <p:pic>
        <p:nvPicPr>
          <p:cNvPr id="4" name="3 Imagen" descr="6B Brave He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348880"/>
            <a:ext cx="2016224" cy="29914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5229200"/>
            <a:ext cx="7498080" cy="1143000"/>
          </a:xfrm>
        </p:spPr>
        <p:txBody>
          <a:bodyPr/>
          <a:lstStyle/>
          <a:p>
            <a:r>
              <a:rPr lang="es-ES" dirty="0" err="1" smtClean="0"/>
              <a:t>comedy</a:t>
            </a:r>
            <a:endParaRPr lang="es-ES" dirty="0"/>
          </a:p>
        </p:txBody>
      </p:sp>
      <p:pic>
        <p:nvPicPr>
          <p:cNvPr id="4" name="3 Marcador de contenido" descr="6B comedy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74548" y="260350"/>
            <a:ext cx="3355367" cy="4800600"/>
          </a:xfrm>
        </p:spPr>
      </p:pic>
    </p:spTree>
    <p:custDataLst>
      <p:tags r:id="rId1"/>
    </p:custDataLst>
  </p:cSld>
  <p:clrMapOvr>
    <a:masterClrMapping/>
  </p:clrMapOvr>
  <p:transition advTm="13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5229200"/>
            <a:ext cx="7498080" cy="1143000"/>
          </a:xfrm>
        </p:spPr>
        <p:txBody>
          <a:bodyPr/>
          <a:lstStyle/>
          <a:p>
            <a:r>
              <a:rPr lang="es-ES" dirty="0" err="1" smtClean="0"/>
              <a:t>Science</a:t>
            </a:r>
            <a:r>
              <a:rPr lang="es-ES" dirty="0" smtClean="0"/>
              <a:t> </a:t>
            </a:r>
            <a:r>
              <a:rPr lang="es-ES" dirty="0" err="1" smtClean="0"/>
              <a:t>fiction</a:t>
            </a:r>
            <a:endParaRPr lang="es-ES" dirty="0"/>
          </a:p>
        </p:txBody>
      </p:sp>
      <p:pic>
        <p:nvPicPr>
          <p:cNvPr id="4" name="3 Marcador de contenido" descr="6B science fict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19872" y="557682"/>
            <a:ext cx="3168351" cy="4455494"/>
          </a:xfrm>
        </p:spPr>
      </p:pic>
    </p:spTree>
    <p:custDataLst>
      <p:tags r:id="rId1"/>
    </p:custDataLst>
  </p:cSld>
  <p:clrMapOvr>
    <a:masterClrMapping/>
  </p:clrMapOvr>
  <p:transition advTm="13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2.PEOPLE &amp; THINGS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words and definitions and check your answers</a:t>
            </a:r>
          </a:p>
          <a:p>
            <a:endParaRPr lang="es-ES" dirty="0"/>
          </a:p>
        </p:txBody>
      </p:sp>
    </p:spTree>
  </p:cSld>
  <p:clrMapOvr>
    <a:masterClrMapping/>
  </p:clrMapOvr>
  <p:transition advTm="5344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1. All the people who act in </a:t>
            </a:r>
            <a:r>
              <a:rPr lang="en-US" sz="4400" smtClean="0">
                <a:solidFill>
                  <a:schemeClr val="accent1">
                    <a:satMod val="150000"/>
                  </a:schemeClr>
                </a:solidFill>
              </a:rPr>
              <a:t>a </a:t>
            </a:r>
            <a:r>
              <a:rPr lang="en-US" sz="4400" smtClean="0">
                <a:solidFill>
                  <a:schemeClr val="accent1">
                    <a:satMod val="150000"/>
                  </a:schemeClr>
                </a:solidFill>
              </a:rPr>
              <a:t>film 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are called 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cast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0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2.The most important actor or actress in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1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3.The person who makes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director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1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4.The music of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soundtrack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ransition advTm="12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5.The story of a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6.A part of a film happening in one place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scene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7.The people who watch a film in the cinema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Harry Potter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WHERE IS THE FILM SET?</a:t>
            </a:r>
          </a:p>
          <a:p>
            <a:r>
              <a:rPr lang="en-US" sz="2000" dirty="0" smtClean="0"/>
              <a:t>IN </a:t>
            </a:r>
            <a:r>
              <a:rPr lang="en-US" sz="2000" dirty="0" smtClean="0"/>
              <a:t>WHICH </a:t>
            </a:r>
            <a:r>
              <a:rPr lang="en-US" sz="2000" dirty="0" smtClean="0"/>
              <a:t>COUNTRY DOES THE ACTION TAKE PLACE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s-ES" sz="2000" dirty="0" err="1" smtClean="0"/>
              <a:t>England</a:t>
            </a:r>
            <a:endParaRPr lang="en-US" sz="2000" dirty="0" smtClean="0"/>
          </a:p>
          <a:p>
            <a:endParaRPr lang="es-ES" sz="2000" dirty="0"/>
          </a:p>
        </p:txBody>
      </p:sp>
      <p:pic>
        <p:nvPicPr>
          <p:cNvPr id="4" name="3 Imagen" descr="6B Harry Pot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420888"/>
            <a:ext cx="4104456" cy="30783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8.A film which continues the story of an earlier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sequel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9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. Images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, often created by a computer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Special </a:t>
            </a:r>
            <a:r>
              <a:rPr lang="en-US" dirty="0" smtClean="0"/>
              <a:t>effects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. The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words of the film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script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11.Person in a film who has a small, unimportant part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extra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12.Translation of the dialogue of a film into another language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subtitles</a:t>
            </a:r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3. Verbs and phrases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n-US" dirty="0" smtClean="0"/>
              <a:t>MATCH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1.The film was set in the 19</a:t>
            </a:r>
            <a:r>
              <a:rPr lang="en-US" sz="4400" baseline="30000" dirty="0" smtClean="0">
                <a:solidFill>
                  <a:schemeClr val="accent1">
                    <a:satMod val="150000"/>
                  </a:schemeClr>
                </a:solidFill>
              </a:rPr>
              <a:t>th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 century Italy and England.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844824"/>
            <a:ext cx="7498080" cy="370939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It </a:t>
            </a:r>
            <a:r>
              <a:rPr lang="en-US" dirty="0" smtClean="0"/>
              <a:t>was filmed in the real place, not in a studio.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949280"/>
            <a:ext cx="7498080" cy="6480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It was situated in that place at that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2.It was  based on a novel by EM Forster.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844824"/>
            <a:ext cx="7498080" cy="3240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It </a:t>
            </a:r>
            <a:r>
              <a:rPr lang="en-US" dirty="0" smtClean="0"/>
              <a:t>was filmed in the real place, not in a studio.</a:t>
            </a:r>
            <a:endParaRPr lang="en-U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805264"/>
            <a:ext cx="749808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 It was an adaptation of the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3.It was filmed/shot on location in Florence.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653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 It </a:t>
            </a:r>
            <a:r>
              <a:rPr lang="en-US" dirty="0" smtClean="0"/>
              <a:t>was filmed in the real place, not in a studio.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589240"/>
            <a:ext cx="7498080" cy="90108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It was filmed in the real place, not in a studio.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4.It was directed by James Ivory.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613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It </a:t>
            </a:r>
            <a:r>
              <a:rPr lang="en-US" dirty="0" smtClean="0"/>
              <a:t>was filmed in the real place, not in a studio.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949280"/>
            <a:ext cx="7498080" cy="685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He was the director.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Zorro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WHERE IS THE FILM SET?</a:t>
            </a:r>
          </a:p>
          <a:p>
            <a:r>
              <a:rPr lang="en-US" sz="2000" dirty="0" smtClean="0"/>
              <a:t>IN WHICH COUNTRY DOES THE ACTION TAKE PLACE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s-ES" sz="2000" dirty="0" err="1" smtClean="0"/>
              <a:t>Mexico</a:t>
            </a:r>
            <a:endParaRPr lang="en-US" sz="2000" dirty="0" smtClean="0"/>
          </a:p>
          <a:p>
            <a:endParaRPr lang="en-US" sz="2000" dirty="0" smtClean="0"/>
          </a:p>
          <a:p>
            <a:endParaRPr lang="es-ES" dirty="0"/>
          </a:p>
        </p:txBody>
      </p:sp>
      <p:pic>
        <p:nvPicPr>
          <p:cNvPr id="4" name="3 Imagen" descr="6B Zor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48880"/>
            <a:ext cx="3168352" cy="3168352"/>
          </a:xfrm>
          <a:prstGeom prst="rect">
            <a:avLst/>
          </a:prstGeom>
        </p:spPr>
      </p:pic>
      <p:pic>
        <p:nvPicPr>
          <p:cNvPr id="5" name="4 Imagen" descr="6B LegendofZorroBluray261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276873"/>
            <a:ext cx="2736304" cy="35536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5.Helena Bonham-Carter played the part of Lucy.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700808"/>
            <a:ext cx="7498080" cy="29893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It </a:t>
            </a:r>
            <a:r>
              <a:rPr lang="en-US" dirty="0" smtClean="0"/>
              <a:t>was filmed in the real place, not in a studio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661248"/>
            <a:ext cx="7498080" cy="757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 This was her role in the film.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6.It was dubbed into other languages.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30243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 He </a:t>
            </a:r>
            <a:r>
              <a:rPr lang="en-US" dirty="0" smtClean="0"/>
              <a:t>was the director.</a:t>
            </a:r>
          </a:p>
          <a:p>
            <a:r>
              <a:rPr lang="en-US" dirty="0" smtClean="0"/>
              <a:t>B</a:t>
            </a:r>
            <a:r>
              <a:rPr lang="en-US" dirty="0" smtClean="0"/>
              <a:t>. It </a:t>
            </a:r>
            <a:r>
              <a:rPr lang="en-US" dirty="0" smtClean="0"/>
              <a:t>was situated in that place at that time.</a:t>
            </a:r>
          </a:p>
          <a:p>
            <a:r>
              <a:rPr lang="en-US" dirty="0" smtClean="0"/>
              <a:t>C</a:t>
            </a:r>
            <a:r>
              <a:rPr lang="en-US" dirty="0" smtClean="0"/>
              <a:t>.  This </a:t>
            </a:r>
            <a:r>
              <a:rPr lang="en-US" dirty="0" smtClean="0"/>
              <a:t>was her role in the film.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 The </a:t>
            </a:r>
            <a:r>
              <a:rPr lang="en-US" dirty="0" smtClean="0"/>
              <a:t>actors originally spoke in English.</a:t>
            </a:r>
          </a:p>
          <a:p>
            <a:r>
              <a:rPr lang="en-US" dirty="0" smtClean="0"/>
              <a:t>E</a:t>
            </a:r>
            <a:r>
              <a:rPr lang="en-US" dirty="0" smtClean="0"/>
              <a:t>. It </a:t>
            </a:r>
            <a:r>
              <a:rPr lang="en-US" dirty="0" smtClean="0"/>
              <a:t>was an adaptation of the book.</a:t>
            </a:r>
          </a:p>
          <a:p>
            <a:r>
              <a:rPr lang="en-US" dirty="0" smtClean="0"/>
              <a:t>F</a:t>
            </a:r>
            <a:r>
              <a:rPr lang="en-US" dirty="0" smtClean="0"/>
              <a:t>. It </a:t>
            </a:r>
            <a:r>
              <a:rPr lang="en-US" dirty="0" smtClean="0"/>
              <a:t>was filmed in the real place, not in a studio.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5733256"/>
            <a:ext cx="7498080" cy="757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 The actors originally spoke in English.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SPEAKING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Answer </a:t>
            </a:r>
            <a:r>
              <a:rPr lang="en-US" dirty="0" smtClean="0"/>
              <a:t>the questions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CINEMA QUESTIONNAIRE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Can you think of a film which…?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r>
              <a:rPr lang="en-US" dirty="0" smtClean="0"/>
              <a:t>Made you laugh a lot</a:t>
            </a:r>
          </a:p>
          <a:p>
            <a:r>
              <a:rPr lang="en-US" dirty="0" smtClean="0"/>
              <a:t>Made you cry</a:t>
            </a:r>
          </a:p>
          <a:p>
            <a:r>
              <a:rPr lang="en-US" dirty="0" smtClean="0"/>
              <a:t>Sent you to sleep</a:t>
            </a:r>
          </a:p>
          <a:p>
            <a:r>
              <a:rPr lang="en-US" dirty="0" smtClean="0"/>
              <a:t>Made you feel good</a:t>
            </a:r>
          </a:p>
          <a:p>
            <a:r>
              <a:rPr lang="en-US" dirty="0" smtClean="0"/>
              <a:t>You’ve seen several times</a:t>
            </a:r>
          </a:p>
          <a:p>
            <a:r>
              <a:rPr lang="en-US" dirty="0" smtClean="0"/>
              <a:t>Made you buy the </a:t>
            </a:r>
            <a:r>
              <a:rPr lang="en-US" dirty="0" smtClean="0"/>
              <a:t>soundtrack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Do you prefer…?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en-US" dirty="0" smtClean="0"/>
              <a:t>Seeing films on TV or DVD, or in the cinema</a:t>
            </a:r>
          </a:p>
          <a:p>
            <a:r>
              <a:rPr lang="en-US" dirty="0" smtClean="0"/>
              <a:t>Seeing foreign films dubbed or with subtitles</a:t>
            </a:r>
          </a:p>
          <a:p>
            <a:r>
              <a:rPr lang="en-US" dirty="0" smtClean="0"/>
              <a:t>Films from your country or American films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Think of a really good film you’ve seen this year: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en-US" dirty="0" smtClean="0"/>
              <a:t>Where was it set? When?</a:t>
            </a:r>
          </a:p>
          <a:p>
            <a:r>
              <a:rPr lang="en-US" dirty="0" smtClean="0"/>
              <a:t>Who was in it? Who was it directed by?</a:t>
            </a:r>
          </a:p>
          <a:p>
            <a:r>
              <a:rPr lang="en-US" dirty="0" smtClean="0"/>
              <a:t>Did it have a good plot?</a:t>
            </a:r>
          </a:p>
          <a:p>
            <a:r>
              <a:rPr lang="en-US" dirty="0" smtClean="0"/>
              <a:t>What was the soundtrack like?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Have you ever…?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 a film actor or director</a:t>
            </a:r>
          </a:p>
          <a:p>
            <a:r>
              <a:rPr lang="en-US" dirty="0" smtClean="0"/>
              <a:t>Used a video camera</a:t>
            </a:r>
          </a:p>
          <a:p>
            <a:r>
              <a:rPr lang="en-US" dirty="0" smtClean="0"/>
              <a:t>Appeared in any kind of film</a:t>
            </a:r>
          </a:p>
          <a:p>
            <a:r>
              <a:rPr lang="en-US" dirty="0" smtClean="0"/>
              <a:t>Seen a film being made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GRAMMAR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48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PASSIVE</a:t>
            </a:r>
          </a:p>
          <a:p>
            <a:endParaRPr lang="en-US" sz="4800" dirty="0" smtClean="0"/>
          </a:p>
          <a:p>
            <a:endParaRPr lang="en-US" sz="4800" dirty="0" smtClean="0"/>
          </a:p>
          <a:p>
            <a:r>
              <a:rPr lang="en-US" sz="4800" dirty="0" smtClean="0"/>
              <a:t> </a:t>
            </a:r>
            <a:r>
              <a:rPr lang="en-US" sz="4000" dirty="0" smtClean="0"/>
              <a:t>=   be  +  past participle (V3)</a:t>
            </a:r>
            <a:endParaRPr lang="es-ES" sz="4000" dirty="0"/>
          </a:p>
        </p:txBody>
      </p:sp>
    </p:spTree>
  </p:cSld>
  <p:clrMapOvr>
    <a:masterClrMapping/>
  </p:clrMapOvr>
  <p:transition advTm="1006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ACTIVE			PASSIVE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Films </a:t>
            </a:r>
            <a:r>
              <a:rPr lang="en-US" dirty="0" smtClean="0">
                <a:solidFill>
                  <a:srgbClr val="FF0000"/>
                </a:solidFill>
              </a:rPr>
              <a:t>inspire</a:t>
            </a:r>
            <a:r>
              <a:rPr lang="en-US" dirty="0" smtClean="0"/>
              <a:t> people to travel.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</a:t>
            </a:r>
            <a:r>
              <a:rPr lang="en-US" i="1" u="sng" dirty="0" smtClean="0">
                <a:solidFill>
                  <a:srgbClr val="FF0000"/>
                </a:solidFill>
              </a:rPr>
              <a:t>are inspired</a:t>
            </a:r>
            <a:r>
              <a:rPr lang="en-US" dirty="0" smtClean="0"/>
              <a:t> to travel by films.</a:t>
            </a:r>
          </a:p>
          <a:p>
            <a:endParaRPr lang="es-ES" dirty="0"/>
          </a:p>
        </p:txBody>
      </p:sp>
      <p:pic>
        <p:nvPicPr>
          <p:cNvPr id="8" name="7 Imagen" descr="6B Out of Afr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2523735" cy="3734544"/>
          </a:xfrm>
          <a:prstGeom prst="rect">
            <a:avLst/>
          </a:prstGeom>
        </p:spPr>
      </p:pic>
      <p:pic>
        <p:nvPicPr>
          <p:cNvPr id="9" name="8 Imagen" descr="6B safa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045342"/>
            <a:ext cx="3456384" cy="2543898"/>
          </a:xfrm>
          <a:prstGeom prst="rect">
            <a:avLst/>
          </a:prstGeom>
        </p:spPr>
      </p:pic>
    </p:spTree>
  </p:cSld>
  <p:clrMapOvr>
    <a:masterClrMapping/>
  </p:clrMapOvr>
  <p:transition advTm="1539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|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2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8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8.5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2|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0.6|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4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3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3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298</TotalTime>
  <Words>1744</Words>
  <Application>Microsoft Office PowerPoint</Application>
  <PresentationFormat>Presentación en pantalla (4:3)</PresentationFormat>
  <Paragraphs>508</Paragraphs>
  <Slides>76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76</vt:i4>
      </vt:variant>
    </vt:vector>
  </HeadingPairs>
  <TitlesOfParts>
    <vt:vector size="77" baseType="lpstr">
      <vt:lpstr>Solsticio</vt:lpstr>
      <vt:lpstr>Let’s talk about movies!!!</vt:lpstr>
      <vt:lpstr>Do you know where…?</vt:lpstr>
      <vt:lpstr>The Da Vinci Code</vt:lpstr>
      <vt:lpstr>Memoirs of a Geisha</vt:lpstr>
      <vt:lpstr>Brave Heart</vt:lpstr>
      <vt:lpstr>Harry Potter</vt:lpstr>
      <vt:lpstr>Zorro</vt:lpstr>
      <vt:lpstr>GRAMMAR</vt:lpstr>
      <vt:lpstr>ACTIVE   PASSIVE</vt:lpstr>
      <vt:lpstr>Passive formation:</vt:lpstr>
      <vt:lpstr>Active   Passive</vt:lpstr>
      <vt:lpstr>Passive formation:</vt:lpstr>
      <vt:lpstr>Now you try …</vt:lpstr>
      <vt:lpstr>Solution:</vt:lpstr>
      <vt:lpstr>Now you try …</vt:lpstr>
      <vt:lpstr>Solution</vt:lpstr>
      <vt:lpstr>Now you try …</vt:lpstr>
      <vt:lpstr>Solution</vt:lpstr>
      <vt:lpstr>Active   Passive</vt:lpstr>
      <vt:lpstr>CORRECT  THE  MISTAKES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REWRITE SENTENCES WITH THE PASSIVE 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VOCABULARY</vt:lpstr>
      <vt:lpstr>1. The music from a film</vt:lpstr>
      <vt:lpstr>2.The person who makes a film</vt:lpstr>
      <vt:lpstr>3.All the actors in a film</vt:lpstr>
      <vt:lpstr>4.All the people who make a film</vt:lpstr>
      <vt:lpstr>5.Filmed in the real place, not in a studio</vt:lpstr>
      <vt:lpstr>6.The part of a cinema or TV where the image appears</vt:lpstr>
      <vt:lpstr>VOCABULARY PAGE </vt:lpstr>
      <vt:lpstr>western</vt:lpstr>
      <vt:lpstr>Action film</vt:lpstr>
      <vt:lpstr>musical</vt:lpstr>
      <vt:lpstr>Horror film</vt:lpstr>
      <vt:lpstr>thriller</vt:lpstr>
      <vt:lpstr>comedy</vt:lpstr>
      <vt:lpstr>Science fiction</vt:lpstr>
      <vt:lpstr>2.PEOPLE &amp; THINGS</vt:lpstr>
      <vt:lpstr>1. All the people who act in a film are called …</vt:lpstr>
      <vt:lpstr>2.The most important actor or actress in a film</vt:lpstr>
      <vt:lpstr>3.The person who makes a film</vt:lpstr>
      <vt:lpstr>4.The music of a film</vt:lpstr>
      <vt:lpstr>5.The story of a film</vt:lpstr>
      <vt:lpstr>6.A part of a film happening in one place</vt:lpstr>
      <vt:lpstr>7.The people who watch a film in the cinema</vt:lpstr>
      <vt:lpstr>8.A film which continues the story of an earlier film</vt:lpstr>
      <vt:lpstr>9. Images, often created by a computer</vt:lpstr>
      <vt:lpstr>10. The words of the film</vt:lpstr>
      <vt:lpstr>11.Person in a film who has a small, unimportant part</vt:lpstr>
      <vt:lpstr>12.Translation of the dialogue of a film into another language</vt:lpstr>
      <vt:lpstr>3. Verbs and phrases</vt:lpstr>
      <vt:lpstr>1.The film was set in the 19th century Italy and England.</vt:lpstr>
      <vt:lpstr>2.It was  based on a novel by EM Forster.</vt:lpstr>
      <vt:lpstr>3.It was filmed/shot on location in Florence.</vt:lpstr>
      <vt:lpstr>4.It was directed by James Ivory.</vt:lpstr>
      <vt:lpstr>5.Helena Bonham-Carter played the part of Lucy.</vt:lpstr>
      <vt:lpstr>6.It was dubbed into other languages.</vt:lpstr>
      <vt:lpstr>SPEAKING</vt:lpstr>
      <vt:lpstr>Can you think of a film which…?</vt:lpstr>
      <vt:lpstr>Do you prefer…?</vt:lpstr>
      <vt:lpstr>Think of a really good film you’ve seen this year:</vt:lpstr>
      <vt:lpstr>Have you ever…?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41</cp:revision>
  <dcterms:created xsi:type="dcterms:W3CDTF">2012-04-28T23:01:40Z</dcterms:created>
  <dcterms:modified xsi:type="dcterms:W3CDTF">2012-04-29T04:00:33Z</dcterms:modified>
</cp:coreProperties>
</file>